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90" r:id="rId4"/>
    <p:sldId id="260" r:id="rId5"/>
    <p:sldId id="291" r:id="rId6"/>
    <p:sldId id="292" r:id="rId7"/>
    <p:sldId id="293" r:id="rId8"/>
    <p:sldId id="294" r:id="rId9"/>
    <p:sldId id="295" r:id="rId10"/>
    <p:sldId id="259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264" r:id="rId23"/>
    <p:sldId id="265" r:id="rId24"/>
    <p:sldId id="266" r:id="rId25"/>
    <p:sldId id="267" r:id="rId26"/>
    <p:sldId id="270" r:id="rId27"/>
    <p:sldId id="268" r:id="rId28"/>
    <p:sldId id="274" r:id="rId29"/>
    <p:sldId id="271" r:id="rId30"/>
    <p:sldId id="272" r:id="rId31"/>
    <p:sldId id="273" r:id="rId32"/>
    <p:sldId id="275" r:id="rId33"/>
    <p:sldId id="263" r:id="rId34"/>
    <p:sldId id="276" r:id="rId35"/>
    <p:sldId id="277" r:id="rId36"/>
    <p:sldId id="278" r:id="rId37"/>
    <p:sldId id="279" r:id="rId38"/>
    <p:sldId id="280" r:id="rId39"/>
    <p:sldId id="283" r:id="rId40"/>
    <p:sldId id="281" r:id="rId41"/>
    <p:sldId id="284" r:id="rId42"/>
    <p:sldId id="282" r:id="rId43"/>
    <p:sldId id="285" r:id="rId44"/>
    <p:sldId id="286" r:id="rId45"/>
    <p:sldId id="287" r:id="rId46"/>
    <p:sldId id="288" r:id="rId47"/>
    <p:sldId id="289" r:id="rId4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4" autoAdjust="0"/>
    <p:restoredTop sz="94660"/>
  </p:normalViewPr>
  <p:slideViewPr>
    <p:cSldViewPr snapToGrid="0">
      <p:cViewPr varScale="1">
        <p:scale>
          <a:sx n="93" d="100"/>
          <a:sy n="93" d="100"/>
        </p:scale>
        <p:origin x="78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9358F6-8CA1-522F-5BA7-623C986211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AFF5013-F88D-C352-AF88-11601BF798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226DEF-0D14-34DD-4329-0D2531BDD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A4A5B9-FCCB-513C-7767-5026F2861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14FC3C-0EA0-10CC-CAB6-972E1A9A3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297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35C2A8-5210-BB04-145E-B6FB6199F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3D8B86-E0AB-ED3D-2382-19802FC46B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02B8A8-BAF7-B447-141D-FFFCB4590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41AA9F-5FE4-469D-0833-8DD43A705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63A110-BF06-3729-0B53-E2620B170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46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384BA76-8228-4ACD-8EFE-5BEE011E92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E00523-9DE6-5FF4-45D2-9BE81BAADC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203214-F8E1-11A8-AAF8-61862E091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45D347-FF7B-C08E-BA66-1D0F0FA23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01C264-0DEA-7918-95C6-3FB4FCA77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502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7DE408-B632-DA5B-5F07-34D1D1077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5A927E-4C91-F1E6-2189-F7BF4CE2A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198011-EAC6-D705-9218-B0D3BD23D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953F6C-AAA3-2DC9-CFED-40E38BA91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685FC7-855A-A41F-8EB8-A70C8FA5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750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75C393-82F9-8852-3CAF-6B2A30604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30B8FA-81C2-A580-D1D9-DE3B8781C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351009-A5E2-D736-151E-FF488802A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863BFF-10B2-1850-B420-5C1DA3EA4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5BD3F6-BCBE-2A04-AEEA-E29EFA3DB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068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A46D5-9764-6389-C523-2D15D59C4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099D6-5E58-E3FA-E46D-824BD71C7E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687BBB-075D-DE00-EF57-A757D1E90C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BC7C9A-411E-84F7-EBA7-4860C116F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323DC5-66C6-000E-B6E5-B45F7CA42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BA6A7F-07FB-4F5D-DCBF-E7C53D6E7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137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600AF-DDDD-1D08-36CF-200BD4792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37E102-CB1E-55F0-E270-F5E0CB2C8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FBAD22-8B12-4E28-8D3D-C8E45E903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3804498-F3BF-F30B-E723-EE34F9DFC6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A7E2019-FCB4-6F45-3D35-2C5D8899FA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CADF43C-4D44-15F6-2DB3-38303D906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65E2AE-E0D3-F32A-7089-3DE8F109D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4FD831E-104A-1303-4599-D39D52922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748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129A6-7354-6FD8-3B81-374F58205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7D87E5-C8DD-8AF0-168F-F5BF6CB2B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703597-B5EC-2BFB-C77B-B70BE77E9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5CA0F1A-449F-75B2-77A6-C8EB1F882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934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B349E1-4988-FF71-46DB-ECB8FD2E4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0B2D2E3-0F4C-CF28-9D62-2C06BCC29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457A78E-E640-C6CE-B649-3D9773CD8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926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5E183B-67DD-78DB-88F9-60F87C34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8DE759-78CC-5CCD-0FD2-4DEDEDDD2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8D6E73-6B2F-94EF-3F0E-A48C055EB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4F6D84-3A5C-8C43-4E15-8D72D848D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EC318E-C832-D41E-7229-41028C0BE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0251B1-17C8-A6B4-BEB6-E3DF0E881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8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990335-D15B-92F6-9618-BC87B14C6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1B0FF3E-A267-3933-900F-36BED0BA6A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ABE7AB-5237-9ED8-1AEA-FBFE44D0F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6C918B-5A8E-F54A-55B9-0F78D6546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4BE73B-56EA-58E7-DACA-9F52D458F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A59146-CB50-BC15-6924-F82B50396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646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9983F2C-CBE4-6442-72FD-1EAAE53CA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CB364E-5F74-BE92-13B9-4A4AD82AA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310CC0-9B32-51A5-E4C0-925BC4345A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7138E2-5FA6-4EC6-AB75-7A28F04FB5F8}" type="datetimeFigureOut">
              <a:rPr lang="ko-KR" altLang="en-US" smtClean="0"/>
              <a:t>2025-08-13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88D191-5C67-C63E-2E29-0C449C1329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07DE76-9B7F-A8D5-B9C9-81D770419A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A76864-DA39-4629-A8C3-D8432DE349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7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332064-E379-9ECB-4D75-140396BE19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2025.08.14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1BADA8-CB80-9FBF-F8A0-813DAD9905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구지현</a:t>
            </a:r>
            <a:r>
              <a:rPr lang="en-US" altLang="ko-KR" dirty="0"/>
              <a:t>, </a:t>
            </a:r>
            <a:r>
              <a:rPr lang="ko-KR" altLang="en-US" dirty="0"/>
              <a:t>문건우</a:t>
            </a:r>
            <a:r>
              <a:rPr lang="en-US" altLang="ko-KR" dirty="0"/>
              <a:t>, </a:t>
            </a:r>
            <a:r>
              <a:rPr lang="ko-KR" altLang="en-US" dirty="0" err="1"/>
              <a:t>연재혁</a:t>
            </a:r>
            <a:r>
              <a:rPr lang="en-US" altLang="ko-KR" dirty="0"/>
              <a:t>, </a:t>
            </a:r>
            <a:r>
              <a:rPr lang="ko-KR" altLang="en-US" dirty="0" err="1"/>
              <a:t>황규철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9239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3B528-FB48-8F59-FB5B-22EC69EF3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E348288-EC05-E5D4-76A2-B8414DEE3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816" y="1615142"/>
            <a:ext cx="8778788" cy="37691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06F72D-445D-57D5-3CE9-CD8CC9A45694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E707CC-8C14-ADD7-9242-52F5798BC549}"/>
              </a:ext>
            </a:extLst>
          </p:cNvPr>
          <p:cNvSpPr txBox="1"/>
          <p:nvPr/>
        </p:nvSpPr>
        <p:spPr>
          <a:xfrm>
            <a:off x="865632" y="887932"/>
            <a:ext cx="58643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R-CNN</a:t>
            </a:r>
            <a:r>
              <a:rPr lang="ko-KR" altLang="en-US" sz="1600" dirty="0"/>
              <a:t>의 속도 문제를 해결하기 위한 모델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D1CDE0-2441-7E34-A55E-3EA0D1067096}"/>
              </a:ext>
            </a:extLst>
          </p:cNvPr>
          <p:cNvSpPr txBox="1"/>
          <p:nvPr/>
        </p:nvSpPr>
        <p:spPr>
          <a:xfrm>
            <a:off x="865632" y="17865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RoI</a:t>
            </a:r>
            <a:r>
              <a:rPr lang="en-US" altLang="ko-KR" dirty="0"/>
              <a:t> Pooling Layer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7274C9-B26C-0A09-A52A-2A677CD9A435}"/>
              </a:ext>
            </a:extLst>
          </p:cNvPr>
          <p:cNvSpPr txBox="1"/>
          <p:nvPr/>
        </p:nvSpPr>
        <p:spPr>
          <a:xfrm>
            <a:off x="865632" y="1430476"/>
            <a:ext cx="58643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핵심 아이디어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57DD28-0D17-90E4-484B-00B42E36584D}"/>
              </a:ext>
            </a:extLst>
          </p:cNvPr>
          <p:cNvSpPr txBox="1"/>
          <p:nvPr/>
        </p:nvSpPr>
        <p:spPr>
          <a:xfrm>
            <a:off x="865632" y="5232512"/>
            <a:ext cx="1057046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원본 이미지에서 피처 </a:t>
            </a:r>
            <a:r>
              <a:rPr lang="ko-KR" altLang="en-US" dirty="0" err="1"/>
              <a:t>맵을</a:t>
            </a:r>
            <a:r>
              <a:rPr lang="ko-KR" altLang="en-US" dirty="0"/>
              <a:t> 얻는다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원본 이미지에 대해서 </a:t>
            </a:r>
            <a:r>
              <a:rPr lang="en-US" altLang="ko-KR" dirty="0"/>
              <a:t>Selective search </a:t>
            </a:r>
            <a:r>
              <a:rPr lang="ko-KR" altLang="en-US" dirty="0"/>
              <a:t>알고리즘을 적용하여 </a:t>
            </a:r>
            <a:r>
              <a:rPr lang="en-US" altLang="ko-KR" dirty="0"/>
              <a:t>region proposals</a:t>
            </a:r>
            <a:r>
              <a:rPr lang="ko-KR" altLang="en-US" dirty="0"/>
              <a:t>을 얻는다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피처 </a:t>
            </a:r>
            <a:r>
              <a:rPr lang="ko-KR" altLang="en-US" dirty="0" err="1"/>
              <a:t>맵에서</a:t>
            </a:r>
            <a:r>
              <a:rPr lang="ko-KR" altLang="en-US" dirty="0"/>
              <a:t> 각 </a:t>
            </a:r>
            <a:r>
              <a:rPr lang="en-US" altLang="ko-KR" dirty="0"/>
              <a:t>region proposals</a:t>
            </a:r>
            <a:r>
              <a:rPr lang="ko-KR" altLang="en-US" dirty="0"/>
              <a:t>에 </a:t>
            </a:r>
            <a:r>
              <a:rPr lang="en-US" altLang="ko-KR" dirty="0" err="1"/>
              <a:t>RoI</a:t>
            </a:r>
            <a:r>
              <a:rPr lang="en-US" altLang="ko-KR" dirty="0"/>
              <a:t> Projection</a:t>
            </a:r>
            <a:r>
              <a:rPr lang="ko-KR" altLang="en-US" dirty="0"/>
              <a:t>을 통해서 해당하는 영 역을 추출한다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추출한 </a:t>
            </a:r>
            <a:r>
              <a:rPr lang="en-US" altLang="ko-KR" dirty="0" err="1"/>
              <a:t>RoI</a:t>
            </a:r>
            <a:r>
              <a:rPr lang="en-US" altLang="ko-KR" dirty="0"/>
              <a:t> feature map(h * w)</a:t>
            </a:r>
            <a:r>
              <a:rPr lang="ko-KR" altLang="en-US" dirty="0"/>
              <a:t>을 지정한 </a:t>
            </a:r>
            <a:r>
              <a:rPr lang="en-US" altLang="ko-KR" dirty="0"/>
              <a:t>sub-window(h/H * w/W)</a:t>
            </a:r>
            <a:r>
              <a:rPr lang="ko-KR" altLang="en-US" dirty="0"/>
              <a:t>의 크기에 맞게 </a:t>
            </a:r>
            <a:r>
              <a:rPr lang="en-US" altLang="ko-KR" dirty="0"/>
              <a:t>grid</a:t>
            </a:r>
            <a:r>
              <a:rPr lang="ko-KR" altLang="en-US" dirty="0"/>
              <a:t>로 나눠준다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각 </a:t>
            </a:r>
            <a:r>
              <a:rPr lang="en-US" altLang="ko-KR" dirty="0"/>
              <a:t>grid</a:t>
            </a:r>
            <a:r>
              <a:rPr lang="ko-KR" altLang="en-US" dirty="0"/>
              <a:t>마다 </a:t>
            </a:r>
            <a:r>
              <a:rPr lang="en-US" altLang="ko-KR" dirty="0"/>
              <a:t>max pooling</a:t>
            </a:r>
            <a:r>
              <a:rPr lang="ko-KR" altLang="en-US" dirty="0"/>
              <a:t>을 수행하여 고정된 크기의 </a:t>
            </a:r>
            <a:r>
              <a:rPr lang="en-US" altLang="ko-KR" dirty="0"/>
              <a:t>feature map</a:t>
            </a:r>
            <a:r>
              <a:rPr lang="ko-KR" altLang="en-US" dirty="0"/>
              <a:t>을 얻는다</a:t>
            </a:r>
            <a:r>
              <a:rPr lang="en-US" altLang="ko-K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668369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46094-A5F6-9027-B0F9-7C61A2125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6C0966-59D6-7F03-5693-96575B4E9009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BBB44C-65E9-A4E1-A889-B10A9D142660}"/>
              </a:ext>
            </a:extLst>
          </p:cNvPr>
          <p:cNvSpPr txBox="1"/>
          <p:nvPr/>
        </p:nvSpPr>
        <p:spPr>
          <a:xfrm>
            <a:off x="658368" y="14605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RoI</a:t>
            </a:r>
            <a:r>
              <a:rPr lang="en-US" altLang="ko-KR" dirty="0"/>
              <a:t> Pooling Layer – </a:t>
            </a:r>
            <a:r>
              <a:rPr lang="ko-KR" altLang="en-US" dirty="0"/>
              <a:t>기존 </a:t>
            </a:r>
            <a:r>
              <a:rPr lang="en-US" altLang="ko-KR" dirty="0"/>
              <a:t>R-CNN </a:t>
            </a:r>
            <a:r>
              <a:rPr lang="ko-KR" altLang="en-US" dirty="0"/>
              <a:t>문제와 해결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AE2AC8-15B0-577D-FF37-A3D83F49D500}"/>
              </a:ext>
            </a:extLst>
          </p:cNvPr>
          <p:cNvSpPr txBox="1"/>
          <p:nvPr/>
        </p:nvSpPr>
        <p:spPr>
          <a:xfrm>
            <a:off x="376077" y="683680"/>
            <a:ext cx="58643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핵심 아이디어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72E1DD-85D7-25C2-C5F1-537ECE585CB2}"/>
              </a:ext>
            </a:extLst>
          </p:cNvPr>
          <p:cNvSpPr txBox="1"/>
          <p:nvPr/>
        </p:nvSpPr>
        <p:spPr>
          <a:xfrm>
            <a:off x="658368" y="2001266"/>
            <a:ext cx="930249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err="1"/>
              <a:t>RoI</a:t>
            </a:r>
            <a:r>
              <a:rPr lang="en-US" altLang="ko-KR" dirty="0"/>
              <a:t> pooling</a:t>
            </a:r>
            <a:r>
              <a:rPr lang="ko-KR" altLang="en-US" dirty="0"/>
              <a:t>을 통해 이미지당 </a:t>
            </a:r>
            <a:r>
              <a:rPr lang="en-US" altLang="ko-KR" dirty="0"/>
              <a:t>conv 1</a:t>
            </a:r>
            <a:r>
              <a:rPr lang="ko-KR" altLang="en-US" dirty="0"/>
              <a:t>번만 필요하여 연산 속도 대폭 감소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기존 </a:t>
            </a:r>
            <a:r>
              <a:rPr lang="en-US" altLang="ko-KR" dirty="0"/>
              <a:t>R-CNN</a:t>
            </a:r>
            <a:r>
              <a:rPr lang="ko-KR" altLang="en-US" dirty="0"/>
              <a:t>과 달리 이미지당 </a:t>
            </a:r>
            <a:r>
              <a:rPr lang="en-US" altLang="ko-KR" dirty="0"/>
              <a:t>2</a:t>
            </a:r>
            <a:r>
              <a:rPr lang="ko-KR" altLang="en-US" dirty="0" err="1"/>
              <a:t>천번의</a:t>
            </a:r>
            <a:r>
              <a:rPr lang="ko-KR" altLang="en-US" dirty="0"/>
              <a:t> </a:t>
            </a:r>
            <a:r>
              <a:rPr lang="en-US" altLang="ko-KR" dirty="0"/>
              <a:t>conv</a:t>
            </a:r>
            <a:r>
              <a:rPr lang="ko-KR" altLang="en-US" dirty="0"/>
              <a:t>가 필요하지 않음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기존 </a:t>
            </a:r>
            <a:r>
              <a:rPr lang="en-US" altLang="ko-KR" dirty="0"/>
              <a:t>R-CNN</a:t>
            </a:r>
            <a:r>
              <a:rPr lang="ko-KR" altLang="en-US" dirty="0"/>
              <a:t>은 </a:t>
            </a:r>
            <a:r>
              <a:rPr lang="en-US" altLang="ko-KR" dirty="0"/>
              <a:t>FC layer</a:t>
            </a:r>
            <a:r>
              <a:rPr lang="ko-KR" altLang="en-US" dirty="0"/>
              <a:t>를 위해 </a:t>
            </a:r>
            <a:r>
              <a:rPr lang="en-US" altLang="ko-KR" dirty="0"/>
              <a:t>warping</a:t>
            </a:r>
            <a:r>
              <a:rPr lang="ko-KR" altLang="en-US" dirty="0"/>
              <a:t>을 하여 정보 왜곡이 발생했다</a:t>
            </a:r>
            <a:r>
              <a:rPr lang="en-US" altLang="ko-KR" dirty="0"/>
              <a:t>. </a:t>
            </a:r>
            <a:r>
              <a:rPr lang="ko-KR" altLang="en-US" dirty="0"/>
              <a:t>하지만 </a:t>
            </a:r>
            <a:r>
              <a:rPr lang="en-US" altLang="ko-KR" dirty="0" err="1"/>
              <a:t>RoI</a:t>
            </a:r>
            <a:r>
              <a:rPr lang="en-US" altLang="ko-KR" dirty="0"/>
              <a:t> pooling</a:t>
            </a:r>
            <a:r>
              <a:rPr lang="ko-KR" altLang="en-US" dirty="0"/>
              <a:t>은 미리 지정한 크기의 </a:t>
            </a:r>
            <a:r>
              <a:rPr lang="en-US" altLang="ko-KR" dirty="0"/>
              <a:t>sub-window</a:t>
            </a:r>
            <a:r>
              <a:rPr lang="ko-KR" altLang="en-US" dirty="0"/>
              <a:t>에서 </a:t>
            </a:r>
            <a:r>
              <a:rPr lang="en-US" altLang="ko-KR" dirty="0"/>
              <a:t>max pooling</a:t>
            </a:r>
            <a:r>
              <a:rPr lang="ko-KR" altLang="en-US" dirty="0"/>
              <a:t>을 수행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region proposal</a:t>
            </a:r>
            <a:r>
              <a:rPr lang="ko-KR" altLang="en-US" dirty="0"/>
              <a:t>의 크기가 서로 달라도 고정된 크기의 </a:t>
            </a:r>
            <a:r>
              <a:rPr lang="en-US" altLang="ko-KR" dirty="0"/>
              <a:t>feature map</a:t>
            </a:r>
            <a:r>
              <a:rPr lang="ko-KR" altLang="en-US" dirty="0"/>
              <a:t>을 얻을 수 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기존 </a:t>
            </a:r>
            <a:r>
              <a:rPr lang="en-US" altLang="ko-KR" dirty="0"/>
              <a:t>R-CNN</a:t>
            </a:r>
            <a:r>
              <a:rPr lang="ko-KR" altLang="en-US" dirty="0"/>
              <a:t>은 </a:t>
            </a:r>
            <a:r>
              <a:rPr lang="en-US" altLang="ko-KR" dirty="0"/>
              <a:t>End-to-End </a:t>
            </a:r>
            <a:r>
              <a:rPr lang="ko-KR" altLang="en-US" dirty="0"/>
              <a:t>학습이 불가능 하였고</a:t>
            </a:r>
            <a:r>
              <a:rPr lang="en-US" altLang="ko-KR" dirty="0"/>
              <a:t>, </a:t>
            </a:r>
            <a:r>
              <a:rPr lang="en-US" altLang="ko-KR" dirty="0" err="1"/>
              <a:t>SPPnet</a:t>
            </a:r>
            <a:r>
              <a:rPr lang="ko-KR" altLang="en-US" dirty="0"/>
              <a:t>은 역전파를 앞단까지 적용하려면 계산이 복잡했다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 err="1"/>
              <a:t>RoI</a:t>
            </a:r>
            <a:r>
              <a:rPr lang="en-US" altLang="ko-KR" dirty="0"/>
              <a:t> Pooling</a:t>
            </a:r>
            <a:r>
              <a:rPr lang="ko-KR" altLang="en-US" dirty="0"/>
              <a:t>은 </a:t>
            </a:r>
            <a:r>
              <a:rPr lang="en-US" altLang="ko-KR" dirty="0"/>
              <a:t>max pooling </a:t>
            </a:r>
            <a:r>
              <a:rPr lang="ko-KR" altLang="en-US" dirty="0"/>
              <a:t>기반이라 역전파가 쉽기 때문에 </a:t>
            </a:r>
            <a:r>
              <a:rPr lang="en-US" altLang="ko-KR" dirty="0"/>
              <a:t>Conv Layer</a:t>
            </a:r>
            <a:r>
              <a:rPr lang="ko-KR" altLang="en-US" dirty="0"/>
              <a:t>까지 포함해서 전체 네트워크를 </a:t>
            </a:r>
            <a:r>
              <a:rPr lang="en-US" altLang="ko-KR" dirty="0"/>
              <a:t>End-to-End</a:t>
            </a:r>
            <a:r>
              <a:rPr lang="ko-KR" altLang="en-US" dirty="0"/>
              <a:t>로 학습 가능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38890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14DD6-AB33-E1DF-82CF-599F7CECA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5A02A0-8502-FFDA-7577-AE58DBEBF116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DCF57F-855A-B83A-F559-DE39D7DAD09A}"/>
              </a:ext>
            </a:extLst>
          </p:cNvPr>
          <p:cNvSpPr txBox="1"/>
          <p:nvPr/>
        </p:nvSpPr>
        <p:spPr>
          <a:xfrm>
            <a:off x="658368" y="102261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Hierarchical Sampling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CEAA8-9A99-2312-2985-94DB7E89E176}"/>
              </a:ext>
            </a:extLst>
          </p:cNvPr>
          <p:cNvSpPr txBox="1"/>
          <p:nvPr/>
        </p:nvSpPr>
        <p:spPr>
          <a:xfrm>
            <a:off x="6341715" y="1391949"/>
            <a:ext cx="547420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기존 </a:t>
            </a:r>
            <a:r>
              <a:rPr lang="en-US" altLang="ko-KR" dirty="0"/>
              <a:t>R-CNN</a:t>
            </a:r>
            <a:r>
              <a:rPr lang="ko-KR" altLang="en-US" dirty="0"/>
              <a:t>이나 </a:t>
            </a:r>
            <a:r>
              <a:rPr lang="en-US" altLang="ko-KR" dirty="0" err="1"/>
              <a:t>SPPnet</a:t>
            </a:r>
            <a:r>
              <a:rPr lang="en-US" altLang="ko-KR" dirty="0"/>
              <a:t> </a:t>
            </a:r>
            <a:r>
              <a:rPr lang="ko-KR" altLang="en-US" dirty="0"/>
              <a:t>방식에서는 미니배치에 </a:t>
            </a:r>
            <a:r>
              <a:rPr lang="en-US" altLang="ko-KR" dirty="0"/>
              <a:t>128</a:t>
            </a:r>
            <a:r>
              <a:rPr lang="ko-KR" altLang="en-US" dirty="0"/>
              <a:t>개의 </a:t>
            </a:r>
            <a:r>
              <a:rPr lang="en-US" altLang="ko-KR" dirty="0" err="1"/>
              <a:t>RoI</a:t>
            </a:r>
            <a:r>
              <a:rPr lang="ko-KR" altLang="en-US" dirty="0"/>
              <a:t>를 모두 다른 이미지에서 하나씩 샘플링 했는데</a:t>
            </a:r>
            <a:r>
              <a:rPr lang="en-US" altLang="ko-KR" dirty="0"/>
              <a:t>, </a:t>
            </a:r>
            <a:r>
              <a:rPr lang="ko-KR" altLang="en-US" dirty="0"/>
              <a:t>이는 메모리적으로 매우 비효율적이다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Fast R-CNN</a:t>
            </a:r>
            <a:r>
              <a:rPr lang="ko-KR" altLang="en-US" dirty="0"/>
              <a:t>에서는 먼저 </a:t>
            </a:r>
            <a:r>
              <a:rPr lang="en-US" altLang="ko-KR" dirty="0"/>
              <a:t>N</a:t>
            </a:r>
            <a:r>
              <a:rPr lang="ko-KR" altLang="en-US" dirty="0"/>
              <a:t>개의 이미지를 무작위로 선택 후 각각의 이미지에서 </a:t>
            </a:r>
            <a:r>
              <a:rPr lang="en-US" altLang="ko-KR" dirty="0"/>
              <a:t>R/N </a:t>
            </a:r>
            <a:r>
              <a:rPr lang="ko-KR" altLang="en-US" dirty="0"/>
              <a:t>개의 </a:t>
            </a:r>
            <a:r>
              <a:rPr lang="en-US" altLang="ko-KR" dirty="0" err="1"/>
              <a:t>RoI</a:t>
            </a:r>
            <a:r>
              <a:rPr lang="ko-KR" altLang="en-US" dirty="0"/>
              <a:t>를 샘플링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예를 들어 </a:t>
            </a:r>
            <a:r>
              <a:rPr lang="en-US" altLang="ko-KR" dirty="0"/>
              <a:t>N = 2, R = 128</a:t>
            </a:r>
            <a:r>
              <a:rPr lang="ko-KR" altLang="en-US" dirty="0"/>
              <a:t>일 경우</a:t>
            </a:r>
            <a:r>
              <a:rPr lang="en-US" altLang="ko-KR" dirty="0"/>
              <a:t>, 2</a:t>
            </a:r>
            <a:r>
              <a:rPr lang="ko-KR" altLang="en-US" dirty="0"/>
              <a:t>장의 이미지에서 각 </a:t>
            </a:r>
            <a:r>
              <a:rPr lang="en-US" altLang="ko-KR" dirty="0"/>
              <a:t>64</a:t>
            </a:r>
            <a:r>
              <a:rPr lang="ko-KR" altLang="en-US" dirty="0"/>
              <a:t>개의 </a:t>
            </a:r>
            <a:r>
              <a:rPr lang="en-US" altLang="ko-KR" dirty="0" err="1"/>
              <a:t>RoI</a:t>
            </a:r>
            <a:r>
              <a:rPr lang="ko-KR" altLang="en-US" dirty="0"/>
              <a:t>를 추출하여 총 </a:t>
            </a:r>
            <a:r>
              <a:rPr lang="en-US" altLang="ko-KR" dirty="0"/>
              <a:t>128</a:t>
            </a:r>
            <a:r>
              <a:rPr lang="ko-KR" altLang="en-US" dirty="0"/>
              <a:t>개의 </a:t>
            </a:r>
            <a:r>
              <a:rPr lang="en-US" altLang="ko-KR" dirty="0" err="1"/>
              <a:t>RoI</a:t>
            </a:r>
            <a:r>
              <a:rPr lang="ko-KR" altLang="en-US" dirty="0"/>
              <a:t>를 구성한다</a:t>
            </a:r>
            <a:r>
              <a:rPr lang="en-US" altLang="ko-KR" dirty="0"/>
              <a:t>. </a:t>
            </a:r>
            <a:r>
              <a:rPr lang="ko-KR" altLang="en-US" dirty="0"/>
              <a:t>이렇게 구성하면 하나의 미니배치</a:t>
            </a:r>
            <a:r>
              <a:rPr lang="en-US" altLang="ko-KR" dirty="0"/>
              <a:t>(128</a:t>
            </a:r>
            <a:r>
              <a:rPr lang="ko-KR" altLang="en-US" dirty="0"/>
              <a:t>개 </a:t>
            </a:r>
            <a:r>
              <a:rPr lang="en-US" altLang="ko-KR" dirty="0" err="1"/>
              <a:t>RoI</a:t>
            </a:r>
            <a:r>
              <a:rPr lang="en-US" altLang="ko-KR" dirty="0"/>
              <a:t>)</a:t>
            </a:r>
            <a:r>
              <a:rPr lang="ko-KR" altLang="en-US" dirty="0"/>
              <a:t>는 단 </a:t>
            </a:r>
            <a:r>
              <a:rPr lang="en-US" altLang="ko-KR" dirty="0"/>
              <a:t>2</a:t>
            </a:r>
            <a:r>
              <a:rPr lang="ko-KR" altLang="en-US" dirty="0"/>
              <a:t>장의 이미지에서만 추출된다</a:t>
            </a:r>
            <a:r>
              <a:rPr lang="en-US" altLang="ko-KR" dirty="0"/>
              <a:t>. </a:t>
            </a:r>
            <a:r>
              <a:rPr lang="ko-KR" altLang="en-US" dirty="0"/>
              <a:t>따라서 </a:t>
            </a:r>
            <a:r>
              <a:rPr lang="en-US" altLang="ko-KR" dirty="0"/>
              <a:t>128</a:t>
            </a:r>
            <a:r>
              <a:rPr lang="ko-KR" altLang="en-US" dirty="0"/>
              <a:t>개의 서로 다른 이미지를 </a:t>
            </a:r>
            <a:r>
              <a:rPr lang="en-US" altLang="ko-KR" dirty="0"/>
              <a:t>CNN</a:t>
            </a:r>
            <a:r>
              <a:rPr lang="ko-KR" altLang="en-US" dirty="0"/>
              <a:t>에 입력할 필요 없이</a:t>
            </a:r>
            <a:r>
              <a:rPr lang="en-US" altLang="ko-KR" dirty="0"/>
              <a:t>, </a:t>
            </a:r>
            <a:r>
              <a:rPr lang="ko-KR" altLang="en-US" dirty="0"/>
              <a:t>단 </a:t>
            </a:r>
            <a:r>
              <a:rPr lang="en-US" altLang="ko-KR" dirty="0"/>
              <a:t>2</a:t>
            </a:r>
            <a:r>
              <a:rPr lang="ko-KR" altLang="en-US" dirty="0"/>
              <a:t>개의 이미지만 </a:t>
            </a:r>
            <a:r>
              <a:rPr lang="en-US" altLang="ko-KR" dirty="0"/>
              <a:t>CNN</a:t>
            </a:r>
            <a:r>
              <a:rPr lang="ko-KR" altLang="en-US" dirty="0"/>
              <a:t>에 입력하여 </a:t>
            </a:r>
            <a:r>
              <a:rPr lang="en-US" altLang="ko-KR" dirty="0"/>
              <a:t>feature map</a:t>
            </a:r>
            <a:r>
              <a:rPr lang="ko-KR" altLang="en-US" dirty="0"/>
              <a:t>을 계산하면 된다</a:t>
            </a:r>
            <a:r>
              <a:rPr lang="en-US" altLang="ko-KR" dirty="0"/>
              <a:t>.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F56613E-61FA-42EA-C8A4-7DA7A1880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077" y="1951973"/>
            <a:ext cx="5878419" cy="264985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3A285B6-3A3F-93A4-9006-D0E1210E2815}"/>
              </a:ext>
            </a:extLst>
          </p:cNvPr>
          <p:cNvSpPr txBox="1"/>
          <p:nvPr/>
        </p:nvSpPr>
        <p:spPr>
          <a:xfrm>
            <a:off x="376077" y="683680"/>
            <a:ext cx="58643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핵심 아이디어</a:t>
            </a:r>
          </a:p>
        </p:txBody>
      </p:sp>
    </p:spTree>
    <p:extLst>
      <p:ext uri="{BB962C8B-B14F-4D97-AF65-F5344CB8AC3E}">
        <p14:creationId xmlns:p14="http://schemas.microsoft.com/office/powerpoint/2010/main" val="2473965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78903-27E2-15D9-AEDB-AFC2EAE05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F3A9A-7BCF-44D1-2034-F045AA73A867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21D16F-28B2-DF5C-2A10-6899BE47AE1B}"/>
              </a:ext>
            </a:extLst>
          </p:cNvPr>
          <p:cNvSpPr txBox="1"/>
          <p:nvPr/>
        </p:nvSpPr>
        <p:spPr>
          <a:xfrm>
            <a:off x="658368" y="102261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Hierarchical Sampling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8DC07F-5F83-BB76-29E3-D4E0D72E2808}"/>
              </a:ext>
            </a:extLst>
          </p:cNvPr>
          <p:cNvSpPr txBox="1"/>
          <p:nvPr/>
        </p:nvSpPr>
        <p:spPr>
          <a:xfrm>
            <a:off x="6341715" y="1391949"/>
            <a:ext cx="547420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이미지의 </a:t>
            </a:r>
            <a:r>
              <a:rPr lang="en-US" altLang="ko-KR" dirty="0"/>
              <a:t>region proposals </a:t>
            </a:r>
            <a:r>
              <a:rPr lang="ko-KR" altLang="en-US" dirty="0"/>
              <a:t>중 </a:t>
            </a:r>
            <a:r>
              <a:rPr lang="en-US" altLang="ko-KR" dirty="0"/>
              <a:t>25%(=16</a:t>
            </a:r>
            <a:r>
              <a:rPr lang="ko-KR" altLang="en-US" dirty="0"/>
              <a:t>장</a:t>
            </a:r>
            <a:r>
              <a:rPr lang="en-US" altLang="ko-KR" dirty="0"/>
              <a:t>)</a:t>
            </a:r>
            <a:r>
              <a:rPr lang="ko-KR" altLang="en-US" dirty="0"/>
              <a:t>은 </a:t>
            </a:r>
            <a:r>
              <a:rPr lang="en-US" altLang="ko-KR" dirty="0"/>
              <a:t>ground truth</a:t>
            </a:r>
            <a:r>
              <a:rPr lang="ko-KR" altLang="en-US" dirty="0"/>
              <a:t>와의 </a:t>
            </a:r>
            <a:r>
              <a:rPr lang="en-US" altLang="ko-KR" dirty="0" err="1"/>
              <a:t>IoU</a:t>
            </a:r>
            <a:r>
              <a:rPr lang="en-US" altLang="ko-KR" dirty="0"/>
              <a:t> </a:t>
            </a:r>
            <a:r>
              <a:rPr lang="ko-KR" altLang="en-US" dirty="0"/>
              <a:t>값이 </a:t>
            </a:r>
            <a:r>
              <a:rPr lang="en-US" altLang="ko-KR" dirty="0"/>
              <a:t>0.5 </a:t>
            </a:r>
            <a:r>
              <a:rPr lang="ko-KR" altLang="en-US" dirty="0"/>
              <a:t>이상인 </a:t>
            </a:r>
            <a:r>
              <a:rPr lang="en-US" altLang="ko-KR" dirty="0"/>
              <a:t>sample</a:t>
            </a:r>
            <a:r>
              <a:rPr lang="ko-KR" altLang="en-US" dirty="0"/>
              <a:t>을 추출하고</a:t>
            </a:r>
            <a:r>
              <a:rPr lang="en-US" altLang="ko-KR" dirty="0"/>
              <a:t>, </a:t>
            </a:r>
            <a:r>
              <a:rPr lang="ko-KR" altLang="en-US" dirty="0"/>
              <a:t>나머지 </a:t>
            </a:r>
            <a:r>
              <a:rPr lang="en-US" altLang="ko-KR" dirty="0"/>
              <a:t>75%</a:t>
            </a:r>
            <a:r>
              <a:rPr lang="ko-KR" altLang="en-US" dirty="0"/>
              <a:t>에 대해서는 </a:t>
            </a:r>
            <a:r>
              <a:rPr lang="en-US" altLang="ko-KR" dirty="0" err="1"/>
              <a:t>IoU</a:t>
            </a:r>
            <a:r>
              <a:rPr lang="en-US" altLang="ko-KR" dirty="0"/>
              <a:t> </a:t>
            </a:r>
            <a:r>
              <a:rPr lang="ko-KR" altLang="en-US" dirty="0"/>
              <a:t>값이 </a:t>
            </a:r>
            <a:r>
              <a:rPr lang="en-US" altLang="ko-KR" dirty="0"/>
              <a:t>0.1~0.5 </a:t>
            </a:r>
            <a:r>
              <a:rPr lang="ko-KR" altLang="en-US" dirty="0"/>
              <a:t>사이의 </a:t>
            </a:r>
            <a:r>
              <a:rPr lang="en-US" altLang="ko-KR" dirty="0"/>
              <a:t>sample</a:t>
            </a:r>
            <a:r>
              <a:rPr lang="ko-KR" altLang="en-US" dirty="0"/>
              <a:t>을 추출한다</a:t>
            </a:r>
            <a:r>
              <a:rPr lang="en-US" altLang="ko-KR" dirty="0"/>
              <a:t>. </a:t>
            </a:r>
            <a:r>
              <a:rPr lang="ko-KR" altLang="en-US" dirty="0"/>
              <a:t>전자의 경우 </a:t>
            </a:r>
            <a:r>
              <a:rPr lang="en-US" altLang="ko-KR" dirty="0"/>
              <a:t>positive sample</a:t>
            </a:r>
            <a:r>
              <a:rPr lang="ko-KR" altLang="en-US" dirty="0"/>
              <a:t>로</a:t>
            </a:r>
            <a:r>
              <a:rPr lang="en-US" altLang="ko-KR" dirty="0"/>
              <a:t>, </a:t>
            </a:r>
            <a:r>
              <a:rPr lang="ko-KR" altLang="en-US" dirty="0"/>
              <a:t>위에서 정의한 </a:t>
            </a:r>
            <a:r>
              <a:rPr lang="en-US" altLang="ko-KR" dirty="0"/>
              <a:t>multi-task loss</a:t>
            </a:r>
            <a:r>
              <a:rPr lang="ko-KR" altLang="en-US" dirty="0"/>
              <a:t>의 </a:t>
            </a:r>
            <a:r>
              <a:rPr lang="en-US" altLang="ko-KR" dirty="0"/>
              <a:t>u=1</a:t>
            </a:r>
            <a:r>
              <a:rPr lang="ko-KR" altLang="en-US" dirty="0"/>
              <a:t>이며</a:t>
            </a:r>
            <a:r>
              <a:rPr lang="en-US" altLang="ko-KR" dirty="0"/>
              <a:t>, </a:t>
            </a:r>
            <a:r>
              <a:rPr lang="ko-KR" altLang="en-US" dirty="0"/>
              <a:t>후자는 </a:t>
            </a:r>
            <a:r>
              <a:rPr lang="en-US" altLang="ko-KR" dirty="0"/>
              <a:t>u=0</a:t>
            </a:r>
            <a:r>
              <a:rPr lang="ko-KR" altLang="en-US" dirty="0"/>
              <a:t>으로 </a:t>
            </a:r>
            <a:r>
              <a:rPr lang="en-US" altLang="ko-KR" dirty="0"/>
              <a:t>background</a:t>
            </a:r>
            <a:r>
              <a:rPr lang="ko-KR" altLang="en-US" dirty="0"/>
              <a:t>로 처리한다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미니배치 내의 </a:t>
            </a:r>
            <a:r>
              <a:rPr lang="en-US" altLang="ko-KR" dirty="0"/>
              <a:t>64</a:t>
            </a:r>
            <a:r>
              <a:rPr lang="ko-KR" altLang="en-US" dirty="0"/>
              <a:t>개 </a:t>
            </a:r>
            <a:r>
              <a:rPr lang="en-US" altLang="ko-KR" dirty="0" err="1"/>
              <a:t>RoI</a:t>
            </a:r>
            <a:r>
              <a:rPr lang="ko-KR" altLang="en-US" dirty="0"/>
              <a:t>는 동일한 이미지의 </a:t>
            </a:r>
            <a:r>
              <a:rPr lang="en-US" altLang="ko-KR" dirty="0"/>
              <a:t>feature map</a:t>
            </a:r>
            <a:r>
              <a:rPr lang="ko-KR" altLang="en-US" dirty="0"/>
              <a:t>을 공유하므로 순전파와 </a:t>
            </a:r>
            <a:r>
              <a:rPr lang="ko-KR" altLang="en-US" dirty="0" err="1"/>
              <a:t>역전파</a:t>
            </a:r>
            <a:r>
              <a:rPr lang="ko-KR" altLang="en-US" dirty="0"/>
              <a:t> 과정에서 발생하는 막대한 양의 </a:t>
            </a:r>
            <a:r>
              <a:rPr lang="en-US" altLang="ko-KR" dirty="0"/>
              <a:t>Conv </a:t>
            </a:r>
            <a:r>
              <a:rPr lang="ko-KR" altLang="en-US" dirty="0"/>
              <a:t>연산을 공유할 수 있게 되면서 학 습 속도가 매우 빨라졌다</a:t>
            </a:r>
            <a:r>
              <a:rPr lang="en-US" altLang="ko-KR" dirty="0"/>
              <a:t>. (R-CNN</a:t>
            </a:r>
            <a:r>
              <a:rPr lang="ko-KR" altLang="en-US" dirty="0"/>
              <a:t>의 </a:t>
            </a:r>
            <a:r>
              <a:rPr lang="en-US" altLang="ko-KR" dirty="0"/>
              <a:t>64</a:t>
            </a:r>
            <a:r>
              <a:rPr lang="ko-KR" altLang="en-US" dirty="0"/>
              <a:t>배</a:t>
            </a:r>
            <a:r>
              <a:rPr lang="en-US" altLang="ko-KR" dirty="0"/>
              <a:t>, </a:t>
            </a:r>
            <a:r>
              <a:rPr lang="en-US" altLang="ko-KR" dirty="0" err="1"/>
              <a:t>SPPnet</a:t>
            </a:r>
            <a:r>
              <a:rPr lang="ko-KR" altLang="en-US" dirty="0"/>
              <a:t>의 </a:t>
            </a:r>
            <a:r>
              <a:rPr lang="en-US" altLang="ko-KR" dirty="0"/>
              <a:t>3</a:t>
            </a:r>
            <a:r>
              <a:rPr lang="ko-KR" altLang="en-US" dirty="0"/>
              <a:t>배</a:t>
            </a:r>
            <a:r>
              <a:rPr lang="en-US" altLang="ko-KR" dirty="0"/>
              <a:t>)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9B12C4C-80C9-B73A-F422-E5184DF40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077" y="1951973"/>
            <a:ext cx="5878419" cy="264985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79BF1F-2973-A03F-3A8D-83B26F55B11A}"/>
              </a:ext>
            </a:extLst>
          </p:cNvPr>
          <p:cNvSpPr txBox="1"/>
          <p:nvPr/>
        </p:nvSpPr>
        <p:spPr>
          <a:xfrm>
            <a:off x="376077" y="683680"/>
            <a:ext cx="58643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핵심 아이디어</a:t>
            </a:r>
          </a:p>
        </p:txBody>
      </p:sp>
    </p:spTree>
    <p:extLst>
      <p:ext uri="{BB962C8B-B14F-4D97-AF65-F5344CB8AC3E}">
        <p14:creationId xmlns:p14="http://schemas.microsoft.com/office/powerpoint/2010/main" val="2806671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515E9-67D2-7BB4-0EDA-11A5A8D45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F122FA-5E9F-8C24-3440-200DCC42E6DA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8547D2-22CF-3990-4366-62C0EE279E17}"/>
              </a:ext>
            </a:extLst>
          </p:cNvPr>
          <p:cNvSpPr txBox="1"/>
          <p:nvPr/>
        </p:nvSpPr>
        <p:spPr>
          <a:xfrm>
            <a:off x="658368" y="102261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/>
              <a:t>Truncated SVD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18D305-B884-9E74-B26F-D95A428393B9}"/>
              </a:ext>
            </a:extLst>
          </p:cNvPr>
          <p:cNvSpPr txBox="1"/>
          <p:nvPr/>
        </p:nvSpPr>
        <p:spPr>
          <a:xfrm>
            <a:off x="5878419" y="1513869"/>
            <a:ext cx="547420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Full SVD</a:t>
            </a:r>
            <a:r>
              <a:rPr lang="ko-KR" altLang="en-US" dirty="0"/>
              <a:t>는 행렬 </a:t>
            </a:r>
            <a:r>
              <a:rPr lang="en-US" altLang="ko-KR" dirty="0"/>
              <a:t>A</a:t>
            </a:r>
            <a:r>
              <a:rPr lang="ko-KR" altLang="en-US" dirty="0"/>
              <a:t>를 </a:t>
            </a:r>
            <a:r>
              <a:rPr lang="en-US" altLang="ko-KR" dirty="0"/>
              <a:t>m*m </a:t>
            </a:r>
            <a:r>
              <a:rPr lang="ko-KR" altLang="en-US" dirty="0"/>
              <a:t>크기인 𝑈</a:t>
            </a:r>
            <a:r>
              <a:rPr lang="en-US" altLang="ko-KR" dirty="0"/>
              <a:t>, m*n </a:t>
            </a:r>
            <a:r>
              <a:rPr lang="ko-KR" altLang="en-US" dirty="0"/>
              <a:t>크기인 </a:t>
            </a:r>
            <a:r>
              <a:rPr lang="en-US" altLang="ko-KR" dirty="0"/>
              <a:t>Σ, n*n </a:t>
            </a:r>
            <a:r>
              <a:rPr lang="ko-KR" altLang="en-US" dirty="0"/>
              <a:t>크기인 𝑉𝑇로 분해하는 것을 말한다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Truncated SVD</a:t>
            </a:r>
            <a:r>
              <a:rPr lang="ko-KR" altLang="en-US" dirty="0"/>
              <a:t>는 </a:t>
            </a:r>
            <a:r>
              <a:rPr lang="en-US" altLang="ko-KR" dirty="0"/>
              <a:t>Σ</a:t>
            </a:r>
            <a:r>
              <a:rPr lang="ko-KR" altLang="en-US" dirty="0"/>
              <a:t>의 </a:t>
            </a:r>
            <a:r>
              <a:rPr lang="ko-KR" altLang="en-US" dirty="0" err="1"/>
              <a:t>비대각</a:t>
            </a:r>
            <a:r>
              <a:rPr lang="ko-KR" altLang="en-US" dirty="0"/>
              <a:t> 부분과 대각 원소 중 </a:t>
            </a:r>
            <a:r>
              <a:rPr lang="ko-KR" altLang="en-US" dirty="0" err="1"/>
              <a:t>특이값이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인 부분을 모두 제거하고</a:t>
            </a:r>
            <a:r>
              <a:rPr lang="en-US" altLang="ko-KR" dirty="0"/>
              <a:t>, </a:t>
            </a:r>
            <a:r>
              <a:rPr lang="ko-KR" altLang="en-US" dirty="0"/>
              <a:t>제거된 </a:t>
            </a:r>
            <a:r>
              <a:rPr lang="en-US" altLang="ko-KR" dirty="0"/>
              <a:t>Σ</a:t>
            </a:r>
            <a:r>
              <a:rPr lang="ko-KR" altLang="en-US" dirty="0"/>
              <a:t>에 대응되는 𝑈</a:t>
            </a:r>
            <a:r>
              <a:rPr lang="en-US" altLang="ko-KR" dirty="0"/>
              <a:t>, </a:t>
            </a:r>
            <a:r>
              <a:rPr lang="ko-KR" altLang="en-US" dirty="0"/>
              <a:t>𝑉 원소도 함께 제거하여 차원을 줄인 형태이다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Ut = m*t, </a:t>
            </a:r>
            <a:r>
              <a:rPr lang="en-US" altLang="ko-KR" dirty="0" err="1"/>
              <a:t>Σt</a:t>
            </a:r>
            <a:r>
              <a:rPr lang="en-US" altLang="ko-KR" dirty="0"/>
              <a:t> = t*t, </a:t>
            </a:r>
            <a:r>
              <a:rPr lang="ko-KR" altLang="en-US" dirty="0"/>
              <a:t>𝑉</a:t>
            </a:r>
            <a:r>
              <a:rPr lang="en-US" altLang="ko-KR" dirty="0"/>
              <a:t>t </a:t>
            </a:r>
            <a:r>
              <a:rPr lang="ko-KR" altLang="en-US" dirty="0"/>
              <a:t>𝑇 </a:t>
            </a:r>
            <a:r>
              <a:rPr lang="en-US" altLang="ko-KR" dirty="0"/>
              <a:t>=</a:t>
            </a:r>
            <a:r>
              <a:rPr lang="ko-KR" altLang="en-US" dirty="0"/>
              <a:t> </a:t>
            </a:r>
            <a:r>
              <a:rPr lang="en-US" altLang="ko-KR" dirty="0"/>
              <a:t>t*n</a:t>
            </a:r>
          </a:p>
          <a:p>
            <a:endParaRPr lang="en-US" altLang="ko-KR" dirty="0"/>
          </a:p>
          <a:p>
            <a:r>
              <a:rPr lang="en-US" altLang="ko-KR" dirty="0"/>
              <a:t>Truncated SVD</a:t>
            </a:r>
            <a:r>
              <a:rPr lang="ko-KR" altLang="en-US" dirty="0"/>
              <a:t>를 </a:t>
            </a:r>
            <a:r>
              <a:rPr lang="en-US" altLang="ko-KR" dirty="0"/>
              <a:t>fc layer</a:t>
            </a:r>
            <a:r>
              <a:rPr lang="ko-KR" altLang="en-US" dirty="0"/>
              <a:t>의 가중치 행렬 </a:t>
            </a:r>
            <a:r>
              <a:rPr lang="en-US" altLang="ko-KR" dirty="0"/>
              <a:t>W</a:t>
            </a:r>
            <a:r>
              <a:rPr lang="ko-KR" altLang="en-US" dirty="0"/>
              <a:t>에 적용하면</a:t>
            </a:r>
            <a:r>
              <a:rPr lang="en-US" altLang="ko-KR" dirty="0"/>
              <a:t>, fc layer</a:t>
            </a:r>
            <a:r>
              <a:rPr lang="ko-KR" altLang="en-US" dirty="0"/>
              <a:t>는 두 개의 </a:t>
            </a:r>
            <a:r>
              <a:rPr lang="en-US" altLang="ko-KR" dirty="0"/>
              <a:t>fc layer</a:t>
            </a:r>
            <a:r>
              <a:rPr lang="ko-KR" altLang="en-US" dirty="0"/>
              <a:t>로 나눠진다</a:t>
            </a:r>
            <a:r>
              <a:rPr lang="en-US" altLang="ko-KR" dirty="0"/>
              <a:t>. </a:t>
            </a:r>
            <a:r>
              <a:rPr lang="ko-KR" altLang="en-US" dirty="0"/>
              <a:t>첫 번째 </a:t>
            </a:r>
            <a:r>
              <a:rPr lang="en-US" altLang="ko-KR" dirty="0"/>
              <a:t>fc layer</a:t>
            </a:r>
            <a:r>
              <a:rPr lang="ko-KR" altLang="en-US" dirty="0"/>
              <a:t>는 </a:t>
            </a:r>
            <a:r>
              <a:rPr lang="en-US" altLang="ko-KR" dirty="0" err="1"/>
              <a:t>Σt</a:t>
            </a:r>
            <a:r>
              <a:rPr lang="ko-KR" altLang="en-US" dirty="0"/>
              <a:t>𝑉𝑇 가중치 행렬</a:t>
            </a:r>
            <a:r>
              <a:rPr lang="en-US" altLang="ko-KR" dirty="0"/>
              <a:t>, </a:t>
            </a:r>
            <a:r>
              <a:rPr lang="ko-KR" altLang="en-US" dirty="0"/>
              <a:t>두 번째 </a:t>
            </a:r>
            <a:r>
              <a:rPr lang="en-US" altLang="ko-KR" dirty="0"/>
              <a:t>fc layer</a:t>
            </a:r>
            <a:r>
              <a:rPr lang="ko-KR" altLang="en-US" dirty="0"/>
              <a:t>는 𝑈 가중치 행렬이다</a:t>
            </a:r>
            <a:r>
              <a:rPr lang="en-US" altLang="ko-KR" dirty="0"/>
              <a:t>. </a:t>
            </a:r>
            <a:r>
              <a:rPr lang="ko-KR" altLang="en-US" dirty="0"/>
              <a:t>이를 통해 네트워크를 효율적으로 압축하는 것이 가능하다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D63517F-9828-BC2F-26A3-8E3BED1CC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077" y="1391949"/>
            <a:ext cx="4648849" cy="19528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34601BF-189C-2525-28E3-8A5900024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025" y="3344847"/>
            <a:ext cx="4667901" cy="16004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EA31D7-4F0B-75F3-7D69-37C4A3486DF1}"/>
              </a:ext>
            </a:extLst>
          </p:cNvPr>
          <p:cNvSpPr txBox="1"/>
          <p:nvPr/>
        </p:nvSpPr>
        <p:spPr>
          <a:xfrm>
            <a:off x="376077" y="683680"/>
            <a:ext cx="58643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핵심 아이디어</a:t>
            </a:r>
          </a:p>
        </p:txBody>
      </p:sp>
    </p:spTree>
    <p:extLst>
      <p:ext uri="{BB962C8B-B14F-4D97-AF65-F5344CB8AC3E}">
        <p14:creationId xmlns:p14="http://schemas.microsoft.com/office/powerpoint/2010/main" val="1946961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0968D-1296-C3A0-3789-2E82C3827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D1B1B7-A2BD-C185-7ED0-6AF59B6F3594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8D6856-758E-DD2C-04E1-797731E64CF7}"/>
              </a:ext>
            </a:extLst>
          </p:cNvPr>
          <p:cNvSpPr txBox="1"/>
          <p:nvPr/>
        </p:nvSpPr>
        <p:spPr>
          <a:xfrm>
            <a:off x="501356" y="4871783"/>
            <a:ext cx="106365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Feature map</a:t>
            </a:r>
            <a:r>
              <a:rPr lang="ko-KR" altLang="en-US" dirty="0"/>
              <a:t>의 추출을 위해 </a:t>
            </a:r>
            <a:r>
              <a:rPr lang="en-US" altLang="ko-KR" dirty="0"/>
              <a:t>ImageNet</a:t>
            </a:r>
            <a:r>
              <a:rPr lang="ko-KR" altLang="en-US" dirty="0"/>
              <a:t>을 학습한 </a:t>
            </a:r>
            <a:r>
              <a:rPr lang="en-US" altLang="ko-KR" dirty="0"/>
              <a:t>VGG16 </a:t>
            </a:r>
            <a:r>
              <a:rPr lang="ko-KR" altLang="en-US" dirty="0"/>
              <a:t>모델을 사용하며</a:t>
            </a:r>
            <a:r>
              <a:rPr lang="en-US" altLang="ko-KR" dirty="0"/>
              <a:t>, detection</a:t>
            </a:r>
            <a:r>
              <a:rPr lang="ko-KR" altLang="en-US" dirty="0"/>
              <a:t>을 수행하기 위해 조절하는 과정이 필요하다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0971D01-3F7D-CEB7-7499-F0056AC17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077" y="1238002"/>
            <a:ext cx="4124901" cy="348663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D21B9AA-3DD0-3939-B3A3-2B3ECA2C0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573" y="1311212"/>
            <a:ext cx="5995568" cy="33402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9D5E48C-348A-BB46-2EF3-C7405F2689EE}"/>
              </a:ext>
            </a:extLst>
          </p:cNvPr>
          <p:cNvSpPr txBox="1"/>
          <p:nvPr/>
        </p:nvSpPr>
        <p:spPr>
          <a:xfrm>
            <a:off x="501356" y="5665258"/>
            <a:ext cx="106365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1. VGG16</a:t>
            </a:r>
            <a:r>
              <a:rPr lang="ko-KR" altLang="en-US" dirty="0"/>
              <a:t>의 마지막 </a:t>
            </a:r>
            <a:r>
              <a:rPr lang="en-US" altLang="ko-KR" dirty="0"/>
              <a:t>max pooling layer</a:t>
            </a:r>
            <a:r>
              <a:rPr lang="ko-KR" altLang="en-US" dirty="0"/>
              <a:t>를 </a:t>
            </a:r>
            <a:r>
              <a:rPr lang="en-US" altLang="ko-KR" dirty="0" err="1"/>
              <a:t>RoI</a:t>
            </a:r>
            <a:r>
              <a:rPr lang="en-US" altLang="ko-KR" dirty="0"/>
              <a:t> pooling layer</a:t>
            </a:r>
            <a:r>
              <a:rPr lang="ko-KR" altLang="en-US" dirty="0"/>
              <a:t>로 대체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ko-KR" altLang="en-US" dirty="0"/>
              <a:t>출력되는 </a:t>
            </a:r>
            <a:r>
              <a:rPr lang="en-US" altLang="ko-KR" dirty="0"/>
              <a:t>feature map</a:t>
            </a:r>
            <a:r>
              <a:rPr lang="ko-KR" altLang="en-US" dirty="0"/>
              <a:t>의 크기인 </a:t>
            </a:r>
            <a:r>
              <a:rPr lang="en-US" altLang="ko-KR" dirty="0"/>
              <a:t>H,W</a:t>
            </a:r>
            <a:r>
              <a:rPr lang="ko-KR" altLang="en-US" dirty="0"/>
              <a:t>는 </a:t>
            </a:r>
            <a:r>
              <a:rPr lang="en-US" altLang="ko-KR" dirty="0"/>
              <a:t>fc layer</a:t>
            </a:r>
            <a:r>
              <a:rPr lang="ko-KR" altLang="en-US" dirty="0"/>
              <a:t>를 위하여 </a:t>
            </a:r>
            <a:r>
              <a:rPr lang="en-US" altLang="ko-KR" dirty="0"/>
              <a:t>7*7(VGG16</a:t>
            </a:r>
            <a:r>
              <a:rPr lang="ko-KR" altLang="en-US" dirty="0"/>
              <a:t>이 학습한 크기</a:t>
            </a:r>
            <a:r>
              <a:rPr lang="en-US" altLang="ko-KR" dirty="0"/>
              <a:t>)</a:t>
            </a:r>
            <a:r>
              <a:rPr lang="ko-KR" altLang="en-US" dirty="0"/>
              <a:t>으로 설정</a:t>
            </a:r>
            <a:r>
              <a:rPr lang="en-US" altLang="ko-KR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105E1A-4D1D-1E82-B971-92F3C80EC522}"/>
              </a:ext>
            </a:extLst>
          </p:cNvPr>
          <p:cNvSpPr txBox="1"/>
          <p:nvPr/>
        </p:nvSpPr>
        <p:spPr>
          <a:xfrm>
            <a:off x="376077" y="610432"/>
            <a:ext cx="4588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Architecture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0538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F26D5-3584-2AED-2F3D-805DAD5A3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F58BE7-C045-AAB1-EE6F-7DE86587787D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031154-37E5-16C4-D7C7-94F6B263D386}"/>
              </a:ext>
            </a:extLst>
          </p:cNvPr>
          <p:cNvSpPr txBox="1"/>
          <p:nvPr/>
        </p:nvSpPr>
        <p:spPr>
          <a:xfrm>
            <a:off x="6343357" y="1403155"/>
            <a:ext cx="462944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마지막 </a:t>
            </a:r>
            <a:r>
              <a:rPr lang="en-US" altLang="ko-KR" dirty="0"/>
              <a:t>fc layer</a:t>
            </a:r>
            <a:r>
              <a:rPr lang="ko-KR" altLang="en-US" dirty="0"/>
              <a:t>를 </a:t>
            </a:r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fc layer</a:t>
            </a:r>
            <a:r>
              <a:rPr lang="ko-KR" altLang="en-US" dirty="0"/>
              <a:t>로 대체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첫번째 </a:t>
            </a:r>
            <a:r>
              <a:rPr lang="en-US" altLang="ko-KR" dirty="0"/>
              <a:t>fc layer</a:t>
            </a:r>
            <a:r>
              <a:rPr lang="ko-KR" altLang="en-US" dirty="0"/>
              <a:t>는 </a:t>
            </a:r>
            <a:r>
              <a:rPr lang="en-US" altLang="ko-KR" dirty="0"/>
              <a:t>K </a:t>
            </a:r>
            <a:r>
              <a:rPr lang="ko-KR" altLang="en-US" dirty="0"/>
              <a:t>개의 </a:t>
            </a:r>
            <a:r>
              <a:rPr lang="en-US" altLang="ko-KR" dirty="0"/>
              <a:t>class</a:t>
            </a:r>
            <a:r>
              <a:rPr lang="ko-KR" altLang="en-US" dirty="0"/>
              <a:t>와 배경을 포함한 </a:t>
            </a:r>
            <a:r>
              <a:rPr lang="en-US" altLang="ko-KR" dirty="0"/>
              <a:t>K+1</a:t>
            </a:r>
            <a:r>
              <a:rPr lang="ko-KR" altLang="en-US" dirty="0"/>
              <a:t>개의 </a:t>
            </a:r>
            <a:r>
              <a:rPr lang="en-US" altLang="ko-KR" dirty="0"/>
              <a:t>output</a:t>
            </a:r>
            <a:r>
              <a:rPr lang="ko-KR" altLang="en-US" dirty="0"/>
              <a:t>을 가지는 </a:t>
            </a:r>
            <a:r>
              <a:rPr lang="en-US" altLang="ko-KR" dirty="0"/>
              <a:t>Classifier</a:t>
            </a:r>
            <a:r>
              <a:rPr lang="ko-KR" altLang="en-US" dirty="0"/>
              <a:t>이며</a:t>
            </a:r>
            <a:r>
              <a:rPr lang="en-US" altLang="ko-KR" dirty="0"/>
              <a:t>, </a:t>
            </a:r>
            <a:r>
              <a:rPr lang="ko-KR" altLang="en-US" dirty="0"/>
              <a:t>두 번째 </a:t>
            </a:r>
            <a:r>
              <a:rPr lang="en-US" altLang="ko-KR" dirty="0"/>
              <a:t>layer</a:t>
            </a:r>
            <a:r>
              <a:rPr lang="ko-KR" altLang="en-US" dirty="0"/>
              <a:t>는 각 </a:t>
            </a:r>
            <a:r>
              <a:rPr lang="en-US" altLang="ko-KR" dirty="0"/>
              <a:t>class</a:t>
            </a:r>
            <a:r>
              <a:rPr lang="ko-KR" altLang="en-US" dirty="0"/>
              <a:t>별로 </a:t>
            </a:r>
            <a:r>
              <a:rPr lang="en-US" altLang="ko-KR" dirty="0"/>
              <a:t>bounding box</a:t>
            </a:r>
            <a:r>
              <a:rPr lang="ko-KR" altLang="en-US" dirty="0"/>
              <a:t>의 좌표를 조정한다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AEA956-A78E-54B7-1B47-9CC0FA02D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56" y="854637"/>
            <a:ext cx="5024019" cy="25743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0875423-7296-05D4-5148-3FC0DB8B3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365" y="3501005"/>
            <a:ext cx="5214383" cy="28906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CE548E-1C4E-D78A-6429-B9D06AAAA295}"/>
              </a:ext>
            </a:extLst>
          </p:cNvPr>
          <p:cNvSpPr txBox="1"/>
          <p:nvPr/>
        </p:nvSpPr>
        <p:spPr>
          <a:xfrm>
            <a:off x="6416254" y="4349555"/>
            <a:ext cx="462944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3. conv layer2_2</a:t>
            </a:r>
            <a:r>
              <a:rPr lang="ko-KR" altLang="en-US" dirty="0"/>
              <a:t>까지의 </a:t>
            </a:r>
            <a:r>
              <a:rPr lang="ko-KR" altLang="en-US" dirty="0" err="1"/>
              <a:t>가중치값은</a:t>
            </a:r>
            <a:r>
              <a:rPr lang="ko-KR" altLang="en-US" dirty="0"/>
              <a:t> 고정시키고</a:t>
            </a:r>
            <a:r>
              <a:rPr lang="en-US" altLang="ko-KR" dirty="0"/>
              <a:t>, </a:t>
            </a:r>
            <a:r>
              <a:rPr lang="ko-KR" altLang="en-US" dirty="0"/>
              <a:t>이후의 가중치가 업데이트가 되도록 </a:t>
            </a:r>
            <a:r>
              <a:rPr lang="en-US" altLang="ko-KR" dirty="0"/>
              <a:t>fine tuning</a:t>
            </a:r>
            <a:r>
              <a:rPr lang="ko-KR" altLang="en-US" dirty="0"/>
              <a:t>을 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fc layer</a:t>
            </a:r>
            <a:r>
              <a:rPr lang="ko-KR" altLang="en-US" dirty="0"/>
              <a:t>만 </a:t>
            </a:r>
            <a:r>
              <a:rPr lang="en-US" altLang="ko-KR" dirty="0"/>
              <a:t>fine tuning</a:t>
            </a:r>
            <a:r>
              <a:rPr lang="ko-KR" altLang="en-US" dirty="0"/>
              <a:t>했을 때보다 </a:t>
            </a:r>
            <a:r>
              <a:rPr lang="en-US" altLang="ko-KR" dirty="0"/>
              <a:t>conv layer</a:t>
            </a:r>
            <a:r>
              <a:rPr lang="ko-KR" altLang="en-US" dirty="0"/>
              <a:t>까지 포함시켰을 때 성능이 더 좋았다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6858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FD7993-F8CF-B1AC-1ACA-2D373329D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A80D82-1058-95B5-F0D4-EDE647967198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D5BA-FB62-D216-1DCD-7562E10674A1}"/>
              </a:ext>
            </a:extLst>
          </p:cNvPr>
          <p:cNvSpPr txBox="1"/>
          <p:nvPr/>
        </p:nvSpPr>
        <p:spPr>
          <a:xfrm>
            <a:off x="376077" y="597967"/>
            <a:ext cx="46294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Region proposal by </a:t>
            </a:r>
            <a:r>
              <a:rPr lang="en-US" altLang="ko-KR" dirty="0" err="1"/>
              <a:t>Seletive</a:t>
            </a:r>
            <a:r>
              <a:rPr lang="en-US" altLang="ko-KR" dirty="0"/>
              <a:t> search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1D9510-D2B4-D7D6-6B0E-B83F2915E326}"/>
              </a:ext>
            </a:extLst>
          </p:cNvPr>
          <p:cNvSpPr txBox="1"/>
          <p:nvPr/>
        </p:nvSpPr>
        <p:spPr>
          <a:xfrm>
            <a:off x="6256962" y="2706167"/>
            <a:ext cx="50300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원본 이미지에 대한 </a:t>
            </a:r>
            <a:r>
              <a:rPr lang="en-US" altLang="ko-KR" dirty="0" err="1"/>
              <a:t>Seletive</a:t>
            </a:r>
            <a:r>
              <a:rPr lang="en-US" altLang="ko-KR" dirty="0"/>
              <a:t> search </a:t>
            </a:r>
            <a:r>
              <a:rPr lang="ko-KR" altLang="en-US" dirty="0"/>
              <a:t>알고리즘을 적용하여 </a:t>
            </a:r>
            <a:r>
              <a:rPr lang="en-US" altLang="ko-KR" dirty="0"/>
              <a:t>region proposal</a:t>
            </a:r>
            <a:r>
              <a:rPr lang="ko-KR" altLang="en-US" dirty="0"/>
              <a:t>을 추출한다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C55CD0-7452-183F-41AC-0BDA35D6B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94" y="2006298"/>
            <a:ext cx="5452734" cy="238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704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0D455-1412-25AF-60F8-A5813E76F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E97958-7888-40BE-0075-9C4CBC2B66C4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1C5F18-973D-3EB4-ECAE-4D293A530FDE}"/>
              </a:ext>
            </a:extLst>
          </p:cNvPr>
          <p:cNvSpPr txBox="1"/>
          <p:nvPr/>
        </p:nvSpPr>
        <p:spPr>
          <a:xfrm>
            <a:off x="376077" y="597967"/>
            <a:ext cx="46294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Region proposal by </a:t>
            </a:r>
            <a:r>
              <a:rPr lang="en-US" altLang="ko-KR" dirty="0" err="1"/>
              <a:t>Seletive</a:t>
            </a:r>
            <a:r>
              <a:rPr lang="en-US" altLang="ko-KR" dirty="0"/>
              <a:t> search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F89643-AA49-938D-D4D1-2C651D343D6C}"/>
              </a:ext>
            </a:extLst>
          </p:cNvPr>
          <p:cNvSpPr txBox="1"/>
          <p:nvPr/>
        </p:nvSpPr>
        <p:spPr>
          <a:xfrm>
            <a:off x="7290273" y="1604416"/>
            <a:ext cx="427888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VGG16</a:t>
            </a:r>
            <a:r>
              <a:rPr lang="ko-KR" altLang="en-US" dirty="0"/>
              <a:t> 에서 특징을 추출한다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Region proposal</a:t>
            </a:r>
            <a:r>
              <a:rPr lang="ko-KR" altLang="en-US" dirty="0"/>
              <a:t>의 위치를 피처 </a:t>
            </a:r>
            <a:r>
              <a:rPr lang="ko-KR" altLang="en-US" dirty="0" err="1"/>
              <a:t>맵에서</a:t>
            </a:r>
            <a:r>
              <a:rPr lang="ko-KR" altLang="en-US" dirty="0"/>
              <a:t> 찾는다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Selective search</a:t>
            </a:r>
            <a:r>
              <a:rPr lang="ko-KR" altLang="en-US" dirty="0"/>
              <a:t>를 통해 얻은 </a:t>
            </a:r>
            <a:r>
              <a:rPr lang="en-US" altLang="ko-KR" dirty="0"/>
              <a:t>region proposals</a:t>
            </a:r>
            <a:r>
              <a:rPr lang="ko-KR" altLang="en-US" dirty="0"/>
              <a:t>는 </a:t>
            </a:r>
            <a:r>
              <a:rPr lang="en-US" altLang="ko-KR" dirty="0"/>
              <a:t>sub-sampling </a:t>
            </a:r>
            <a:r>
              <a:rPr lang="ko-KR" altLang="en-US" dirty="0"/>
              <a:t>과정을 거치지 않은 반면</a:t>
            </a:r>
            <a:r>
              <a:rPr lang="en-US" altLang="ko-KR" dirty="0"/>
              <a:t>, </a:t>
            </a:r>
            <a:r>
              <a:rPr lang="ko-KR" altLang="en-US" dirty="0"/>
              <a:t>원본 이미지의 </a:t>
            </a:r>
            <a:r>
              <a:rPr lang="en-US" altLang="ko-KR" dirty="0"/>
              <a:t>feature map</a:t>
            </a:r>
            <a:r>
              <a:rPr lang="ko-KR" altLang="en-US" dirty="0"/>
              <a:t>은 </a:t>
            </a:r>
            <a:r>
              <a:rPr lang="en-US" altLang="ko-KR" dirty="0"/>
              <a:t>sub-sampling </a:t>
            </a:r>
            <a:r>
              <a:rPr lang="ko-KR" altLang="en-US" dirty="0"/>
              <a:t>과정을 여러 번 거쳐 크기가 작아졌다</a:t>
            </a:r>
            <a:r>
              <a:rPr lang="en-US" altLang="ko-KR" dirty="0"/>
              <a:t>. </a:t>
            </a:r>
            <a:r>
              <a:rPr lang="ko-KR" altLang="en-US" dirty="0"/>
              <a:t>작아진 </a:t>
            </a:r>
            <a:r>
              <a:rPr lang="en-US" altLang="ko-KR" dirty="0"/>
              <a:t>feature map</a:t>
            </a:r>
            <a:r>
              <a:rPr lang="ko-KR" altLang="en-US" dirty="0"/>
              <a:t>에서 </a:t>
            </a:r>
            <a:r>
              <a:rPr lang="en-US" altLang="ko-KR" dirty="0"/>
              <a:t>region proposals</a:t>
            </a:r>
            <a:r>
              <a:rPr lang="ko-KR" altLang="en-US" dirty="0"/>
              <a:t>이 표현하고 있는 부분을 찾기 위해 작아진 </a:t>
            </a:r>
            <a:r>
              <a:rPr lang="en-US" altLang="ko-KR" dirty="0"/>
              <a:t>feature map</a:t>
            </a:r>
            <a:r>
              <a:rPr lang="ko-KR" altLang="en-US" dirty="0"/>
              <a:t>에 맞게 </a:t>
            </a:r>
            <a:r>
              <a:rPr lang="en-US" altLang="ko-KR" dirty="0"/>
              <a:t>region proposals</a:t>
            </a:r>
            <a:r>
              <a:rPr lang="ko-KR" altLang="en-US" dirty="0"/>
              <a:t>를 투영해주는 과정이 필요하다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F39B88A-ACBF-2CE6-F202-08CB58A9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26" y="1604416"/>
            <a:ext cx="6782747" cy="349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4314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EFEE4B-31BC-E341-3C92-8E7D59858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466512-D7A1-322C-813E-E0BF54300AD3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1A080E-FD49-DF37-9247-B59AAFB87209}"/>
              </a:ext>
            </a:extLst>
          </p:cNvPr>
          <p:cNvSpPr txBox="1"/>
          <p:nvPr/>
        </p:nvSpPr>
        <p:spPr>
          <a:xfrm>
            <a:off x="376077" y="597967"/>
            <a:ext cx="46294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Region proposal by </a:t>
            </a:r>
            <a:r>
              <a:rPr lang="en-US" altLang="ko-KR" dirty="0" err="1"/>
              <a:t>Seletive</a:t>
            </a:r>
            <a:r>
              <a:rPr lang="en-US" altLang="ko-KR" dirty="0"/>
              <a:t> search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2C81B1-4DC9-E65E-634A-8C631CBC737D}"/>
              </a:ext>
            </a:extLst>
          </p:cNvPr>
          <p:cNvSpPr txBox="1"/>
          <p:nvPr/>
        </p:nvSpPr>
        <p:spPr>
          <a:xfrm>
            <a:off x="1199557" y="4800818"/>
            <a:ext cx="9567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Region Proposal</a:t>
            </a:r>
            <a:r>
              <a:rPr lang="ko-KR" altLang="en-US" dirty="0"/>
              <a:t>을 </a:t>
            </a:r>
            <a:r>
              <a:rPr lang="en-US" altLang="ko-KR" dirty="0"/>
              <a:t>Feature Map</a:t>
            </a:r>
            <a:r>
              <a:rPr lang="ko-KR" altLang="en-US" dirty="0"/>
              <a:t>에 매핑 후</a:t>
            </a:r>
            <a:r>
              <a:rPr lang="en-US" altLang="ko-KR" dirty="0"/>
              <a:t>, </a:t>
            </a:r>
            <a:r>
              <a:rPr lang="ko-KR" altLang="en-US" dirty="0"/>
              <a:t>고정 크기로 변환하기 위해 </a:t>
            </a:r>
            <a:r>
              <a:rPr lang="en-US" altLang="ko-KR" dirty="0" err="1"/>
              <a:t>RoI</a:t>
            </a:r>
            <a:r>
              <a:rPr lang="en-US" altLang="ko-KR" dirty="0"/>
              <a:t> Pooling</a:t>
            </a:r>
            <a:r>
              <a:rPr lang="ko-KR" altLang="en-US" dirty="0"/>
              <a:t>을 적용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AE7A17A-FF94-65DC-2EE4-A469E9FAE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557" y="1676182"/>
            <a:ext cx="8497486" cy="31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2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187B95-65F7-0CB5-9970-B5D6CC606EF2}"/>
              </a:ext>
            </a:extLst>
          </p:cNvPr>
          <p:cNvSpPr txBox="1"/>
          <p:nvPr/>
        </p:nvSpPr>
        <p:spPr>
          <a:xfrm>
            <a:off x="961293" y="698920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9D3832-FBDA-C5E3-F93A-DF1E9D1EFD25}"/>
              </a:ext>
            </a:extLst>
          </p:cNvPr>
          <p:cNvSpPr txBox="1"/>
          <p:nvPr/>
        </p:nvSpPr>
        <p:spPr>
          <a:xfrm>
            <a:off x="961293" y="1323904"/>
            <a:ext cx="5884984" cy="4210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AutoNum type="arabicPeriod"/>
            </a:pPr>
            <a:r>
              <a:rPr lang="en-US" altLang="ko-KR" sz="2800" dirty="0"/>
              <a:t>R-CNN</a:t>
            </a: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en-US" altLang="ko-KR" sz="2800" dirty="0"/>
              <a:t>Fast R-CNN</a:t>
            </a:r>
          </a:p>
          <a:p>
            <a:pPr marL="342900" indent="-342900">
              <a:lnSpc>
                <a:spcPct val="250000"/>
              </a:lnSpc>
              <a:buFontTx/>
              <a:buAutoNum type="arabicPeriod"/>
            </a:pPr>
            <a:r>
              <a:rPr lang="en-US" altLang="ko-KR" sz="2800" dirty="0"/>
              <a:t>FPN(Feature Pyramid Network</a:t>
            </a: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en-US" altLang="ko-KR" sz="2800" dirty="0"/>
              <a:t>YOLO</a:t>
            </a:r>
          </a:p>
        </p:txBody>
      </p:sp>
    </p:spTree>
    <p:extLst>
      <p:ext uri="{BB962C8B-B14F-4D97-AF65-F5344CB8AC3E}">
        <p14:creationId xmlns:p14="http://schemas.microsoft.com/office/powerpoint/2010/main" val="1780919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227253-10DE-D9B7-B8A6-EA4F7DC42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AA9FFA-4105-3873-BBCC-B883A01F20C4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868B14-EC64-4747-5AE4-70BFF366E0BE}"/>
              </a:ext>
            </a:extLst>
          </p:cNvPr>
          <p:cNvSpPr txBox="1"/>
          <p:nvPr/>
        </p:nvSpPr>
        <p:spPr>
          <a:xfrm>
            <a:off x="1451575" y="4800818"/>
            <a:ext cx="912752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Feature vector extraction by FC layers</a:t>
            </a:r>
            <a:br>
              <a:rPr lang="en-US" altLang="ko-KR" dirty="0"/>
            </a:br>
            <a:r>
              <a:rPr lang="en-US" altLang="ko-KR" dirty="0"/>
              <a:t>Region proposal</a:t>
            </a:r>
            <a:r>
              <a:rPr lang="ko-KR" altLang="en-US" dirty="0"/>
              <a:t>별로 </a:t>
            </a:r>
            <a:r>
              <a:rPr lang="en-US" altLang="ko-KR" dirty="0"/>
              <a:t>7*7*512</a:t>
            </a:r>
            <a:r>
              <a:rPr lang="ko-KR" altLang="en-US" dirty="0"/>
              <a:t>의 </a:t>
            </a:r>
            <a:r>
              <a:rPr lang="en-US" altLang="ko-KR" dirty="0"/>
              <a:t>feature map</a:t>
            </a:r>
            <a:r>
              <a:rPr lang="ko-KR" altLang="en-US" dirty="0"/>
              <a:t>을 </a:t>
            </a:r>
            <a:r>
              <a:rPr lang="en-US" altLang="ko-KR" dirty="0" err="1"/>
              <a:t>faltten</a:t>
            </a:r>
            <a:r>
              <a:rPr lang="ko-KR" altLang="en-US" dirty="0"/>
              <a:t>한 후 </a:t>
            </a:r>
            <a:r>
              <a:rPr lang="en-US" altLang="ko-KR" dirty="0"/>
              <a:t>FC layer</a:t>
            </a:r>
            <a:r>
              <a:rPr lang="ko-KR" altLang="en-US" dirty="0"/>
              <a:t>에 입력하여 </a:t>
            </a:r>
            <a:r>
              <a:rPr lang="en-US" altLang="ko-KR" dirty="0"/>
              <a:t>4096 </a:t>
            </a:r>
            <a:r>
              <a:rPr lang="ko-KR" altLang="en-US" dirty="0"/>
              <a:t>크기의 </a:t>
            </a:r>
            <a:r>
              <a:rPr lang="en-US" altLang="ko-KR" dirty="0"/>
              <a:t>feature vector</a:t>
            </a:r>
            <a:r>
              <a:rPr lang="ko-KR" altLang="en-US" dirty="0"/>
              <a:t>를 얻는다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 </a:t>
            </a:r>
            <a:r>
              <a:rPr lang="en-US" altLang="ko-KR" dirty="0"/>
              <a:t>K</a:t>
            </a:r>
            <a:r>
              <a:rPr lang="ko-KR" altLang="en-US" dirty="0"/>
              <a:t>개의 </a:t>
            </a:r>
            <a:r>
              <a:rPr lang="en-US" altLang="ko-KR" dirty="0"/>
              <a:t>class</a:t>
            </a:r>
            <a:r>
              <a:rPr lang="ko-KR" altLang="en-US" dirty="0"/>
              <a:t>와 </a:t>
            </a:r>
            <a:r>
              <a:rPr lang="en-US" altLang="ko-KR" dirty="0"/>
              <a:t>background</a:t>
            </a:r>
            <a:r>
              <a:rPr lang="ko-KR" altLang="en-US" dirty="0"/>
              <a:t>를 포함한 </a:t>
            </a:r>
            <a:r>
              <a:rPr lang="en-US" altLang="ko-KR" dirty="0"/>
              <a:t>K+1</a:t>
            </a:r>
            <a:r>
              <a:rPr lang="ko-KR" altLang="en-US" dirty="0"/>
              <a:t>개에 대해 </a:t>
            </a:r>
            <a:r>
              <a:rPr lang="en-US" altLang="ko-KR" dirty="0"/>
              <a:t>classification</a:t>
            </a:r>
            <a:r>
              <a:rPr lang="ko-KR" altLang="en-US" dirty="0"/>
              <a:t>을 진행</a:t>
            </a:r>
            <a:r>
              <a:rPr lang="en-US" altLang="ko-KR" dirty="0"/>
              <a:t>. Bounding box regressor</a:t>
            </a:r>
            <a:r>
              <a:rPr lang="ko-KR" altLang="en-US" dirty="0"/>
              <a:t>는 </a:t>
            </a:r>
            <a:r>
              <a:rPr lang="en-US" altLang="ko-KR" dirty="0"/>
              <a:t>K</a:t>
            </a:r>
            <a:r>
              <a:rPr lang="ko-KR" altLang="en-US" dirty="0"/>
              <a:t>개의 </a:t>
            </a:r>
            <a:r>
              <a:rPr lang="en-US" altLang="ko-KR" dirty="0"/>
              <a:t>class</a:t>
            </a:r>
            <a:r>
              <a:rPr lang="ko-KR" altLang="en-US" dirty="0"/>
              <a:t>에 대해 중심좌표 </a:t>
            </a:r>
            <a:r>
              <a:rPr lang="en-US" altLang="ko-KR" dirty="0" err="1"/>
              <a:t>x,y</a:t>
            </a:r>
            <a:r>
              <a:rPr lang="ko-KR" altLang="en-US" dirty="0"/>
              <a:t>와 크기 </a:t>
            </a:r>
            <a:r>
              <a:rPr lang="en-US" altLang="ko-KR" dirty="0" err="1"/>
              <a:t>h,w</a:t>
            </a:r>
            <a:r>
              <a:rPr lang="ko-KR" altLang="en-US" dirty="0"/>
              <a:t>로 </a:t>
            </a:r>
            <a:r>
              <a:rPr lang="en-US" altLang="ko-KR" dirty="0"/>
              <a:t>regression</a:t>
            </a:r>
            <a:r>
              <a:rPr lang="ko-KR" altLang="en-US" dirty="0"/>
              <a:t>을 진행한다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3A0E61-567C-7DFE-09FF-8E8C9B7A5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88" y="1174082"/>
            <a:ext cx="9307224" cy="341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7717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76636-CE71-60A8-C041-2BF4498E6C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729735-B2D6-9E7B-1EBF-4BA979AEBA39}"/>
              </a:ext>
            </a:extLst>
          </p:cNvPr>
          <p:cNvSpPr txBox="1"/>
          <p:nvPr/>
        </p:nvSpPr>
        <p:spPr>
          <a:xfrm>
            <a:off x="376077" y="320968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Fast R-CNN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8BD9F5-44F7-9A51-D011-9DC0CB3C012C}"/>
              </a:ext>
            </a:extLst>
          </p:cNvPr>
          <p:cNvSpPr txBox="1"/>
          <p:nvPr/>
        </p:nvSpPr>
        <p:spPr>
          <a:xfrm>
            <a:off x="956275" y="1244298"/>
            <a:ext cx="912752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Train Classifier and Bounding box regressor by Multi-task loss</a:t>
            </a:r>
          </a:p>
          <a:p>
            <a:r>
              <a:rPr lang="en-US" altLang="ko-KR" dirty="0"/>
              <a:t>Multi-task loss</a:t>
            </a:r>
            <a:r>
              <a:rPr lang="ko-KR" altLang="en-US" dirty="0"/>
              <a:t>를 사용하여 하나의 </a:t>
            </a:r>
            <a:r>
              <a:rPr lang="en-US" altLang="ko-KR" dirty="0"/>
              <a:t>region proposal</a:t>
            </a:r>
            <a:r>
              <a:rPr lang="ko-KR" altLang="en-US" dirty="0"/>
              <a:t>에 대한 </a:t>
            </a:r>
            <a:r>
              <a:rPr lang="en-US" altLang="ko-KR" dirty="0"/>
              <a:t>Classifier</a:t>
            </a:r>
            <a:r>
              <a:rPr lang="ko-KR" altLang="en-US" dirty="0"/>
              <a:t>와 </a:t>
            </a:r>
            <a:r>
              <a:rPr lang="en-US" altLang="ko-KR" dirty="0"/>
              <a:t>Bounding box regressor</a:t>
            </a:r>
            <a:r>
              <a:rPr lang="ko-KR" altLang="en-US" dirty="0"/>
              <a:t>의 </a:t>
            </a:r>
            <a:r>
              <a:rPr lang="en-US" altLang="ko-KR" dirty="0"/>
              <a:t>loss</a:t>
            </a:r>
            <a:r>
              <a:rPr lang="ko-KR" altLang="en-US" dirty="0"/>
              <a:t>를 반환 후</a:t>
            </a:r>
            <a:r>
              <a:rPr lang="en-US" altLang="ko-KR" dirty="0"/>
              <a:t>, </a:t>
            </a:r>
            <a:r>
              <a:rPr lang="ko-KR" altLang="en-US" dirty="0"/>
              <a:t>역전파를 통해 두 모델을 한번에 학습시킨다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b="1" dirty="0"/>
              <a:t>NMS(Non maximum suppression)</a:t>
            </a:r>
          </a:p>
          <a:p>
            <a:r>
              <a:rPr lang="ko-KR" altLang="en-US" dirty="0"/>
              <a:t>추론</a:t>
            </a:r>
            <a:r>
              <a:rPr lang="en-US" altLang="ko-KR" dirty="0"/>
              <a:t> </a:t>
            </a:r>
            <a:r>
              <a:rPr lang="ko-KR" altLang="en-US" dirty="0"/>
              <a:t>시 최적의 </a:t>
            </a:r>
            <a:r>
              <a:rPr lang="en-US" altLang="ko-KR" dirty="0"/>
              <a:t>Bounding box</a:t>
            </a:r>
            <a:r>
              <a:rPr lang="ko-KR" altLang="en-US" dirty="0"/>
              <a:t>만 출력하기 위해 사용한다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64148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208CB2-74AF-E3FD-B2F3-D4D579CE7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01377F1-89BB-2616-7B6D-259872CFA94D}"/>
              </a:ext>
            </a:extLst>
          </p:cNvPr>
          <p:cNvSpPr txBox="1"/>
          <p:nvPr/>
        </p:nvSpPr>
        <p:spPr>
          <a:xfrm>
            <a:off x="252252" y="136083"/>
            <a:ext cx="549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FPN(Feature Pyramid Network)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5B4674-81AC-6913-9392-205E8FC94A80}"/>
              </a:ext>
            </a:extLst>
          </p:cNvPr>
          <p:cNvSpPr txBox="1"/>
          <p:nvPr/>
        </p:nvSpPr>
        <p:spPr>
          <a:xfrm>
            <a:off x="445150" y="695533"/>
            <a:ext cx="9923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Object Detection </a:t>
            </a:r>
            <a:r>
              <a:rPr lang="ko-KR" altLang="en-US" dirty="0"/>
              <a:t>파이프라인</a:t>
            </a:r>
            <a:endParaRPr lang="en-US" altLang="ko-KR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F141815-77D5-3FA4-54A0-6ED75D41D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44" y="1763631"/>
            <a:ext cx="9578923" cy="2867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BCBE63-CA9A-08DF-8DCD-076B90F8F5BF}"/>
              </a:ext>
            </a:extLst>
          </p:cNvPr>
          <p:cNvSpPr txBox="1"/>
          <p:nvPr/>
        </p:nvSpPr>
        <p:spPr>
          <a:xfrm>
            <a:off x="789244" y="4822822"/>
            <a:ext cx="99230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백본</a:t>
            </a:r>
            <a:r>
              <a:rPr lang="en-US" altLang="ko-KR" b="1" dirty="0"/>
              <a:t>(Backbone) </a:t>
            </a:r>
            <a:r>
              <a:rPr lang="en-US" altLang="ko-KR" dirty="0"/>
              <a:t>: </a:t>
            </a:r>
            <a:r>
              <a:rPr lang="ko-KR" altLang="en-US" dirty="0"/>
              <a:t>입력 이미지로부터 주요 특징</a:t>
            </a:r>
            <a:r>
              <a:rPr lang="en-US" altLang="ko-KR" dirty="0"/>
              <a:t>(feature)</a:t>
            </a:r>
            <a:r>
              <a:rPr lang="ko-KR" altLang="en-US" dirty="0"/>
              <a:t>추출</a:t>
            </a:r>
            <a:endParaRPr lang="en-US" altLang="ko-KR" dirty="0"/>
          </a:p>
          <a:p>
            <a:r>
              <a:rPr lang="en-US" altLang="ko-KR" b="1" dirty="0"/>
              <a:t>     </a:t>
            </a:r>
            <a:r>
              <a:rPr lang="ko-KR" altLang="en-US" b="1" dirty="0" err="1"/>
              <a:t>넥</a:t>
            </a:r>
            <a:r>
              <a:rPr lang="en-US" altLang="ko-KR" b="1" dirty="0"/>
              <a:t>(Neck)      </a:t>
            </a:r>
            <a:r>
              <a:rPr lang="en-US" altLang="ko-KR" dirty="0"/>
              <a:t>: </a:t>
            </a:r>
            <a:r>
              <a:rPr lang="ko-KR" altLang="en-US" dirty="0"/>
              <a:t>백본에서 추출된 피처 </a:t>
            </a:r>
            <a:r>
              <a:rPr lang="ko-KR" altLang="en-US" dirty="0" err="1"/>
              <a:t>맵을</a:t>
            </a:r>
            <a:r>
              <a:rPr lang="ko-KR" altLang="en-US" dirty="0"/>
              <a:t> 정제하고 재가공해 헤드에 전달</a:t>
            </a:r>
            <a:endParaRPr lang="en-US" altLang="ko-KR" dirty="0"/>
          </a:p>
          <a:p>
            <a:r>
              <a:rPr lang="ko-KR" altLang="en-US" b="1" dirty="0"/>
              <a:t>    헤드</a:t>
            </a:r>
            <a:r>
              <a:rPr lang="en-US" altLang="ko-KR" b="1" dirty="0"/>
              <a:t>(Head)    </a:t>
            </a:r>
            <a:r>
              <a:rPr lang="en-US" altLang="ko-KR" dirty="0"/>
              <a:t>: </a:t>
            </a:r>
            <a:r>
              <a:rPr lang="ko-KR" altLang="en-US" dirty="0" err="1"/>
              <a:t>넥에서</a:t>
            </a:r>
            <a:r>
              <a:rPr lang="ko-KR" altLang="en-US" dirty="0"/>
              <a:t> 전달 받은 최종 피처 </a:t>
            </a:r>
            <a:r>
              <a:rPr lang="ko-KR" altLang="en-US" dirty="0" err="1"/>
              <a:t>맵을</a:t>
            </a:r>
            <a:r>
              <a:rPr lang="ko-KR" altLang="en-US" dirty="0"/>
              <a:t> 기반으로 실제 예측을 수행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FPN</a:t>
            </a:r>
            <a:r>
              <a:rPr lang="ko-KR" altLang="en-US" dirty="0"/>
              <a:t>은 </a:t>
            </a:r>
            <a:r>
              <a:rPr lang="ko-KR" altLang="en-US" dirty="0" err="1"/>
              <a:t>넥</a:t>
            </a:r>
            <a:r>
              <a:rPr lang="en-US" altLang="ko-KR" dirty="0"/>
              <a:t>(Neck)</a:t>
            </a:r>
            <a:r>
              <a:rPr lang="ko-KR" altLang="en-US" dirty="0"/>
              <a:t> 부분에 해당한다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55B7A3-4DE8-3C9D-07CA-92B1E5BE7356}"/>
              </a:ext>
            </a:extLst>
          </p:cNvPr>
          <p:cNvSpPr txBox="1"/>
          <p:nvPr/>
        </p:nvSpPr>
        <p:spPr>
          <a:xfrm rot="5400000">
            <a:off x="2224671" y="741600"/>
            <a:ext cx="44729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/>
              <a:t>{</a:t>
            </a:r>
            <a:endParaRPr lang="en-US" altLang="ko-KR" sz="9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DEC35E-50A1-2A74-13B0-A52E1E8B70AF}"/>
              </a:ext>
            </a:extLst>
          </p:cNvPr>
          <p:cNvSpPr txBox="1"/>
          <p:nvPr/>
        </p:nvSpPr>
        <p:spPr>
          <a:xfrm rot="5400000">
            <a:off x="4764355" y="741600"/>
            <a:ext cx="44729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/>
              <a:t>{</a:t>
            </a:r>
            <a:endParaRPr lang="en-US" altLang="ko-KR" sz="9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7580A3-7DE7-D805-53E9-D97E30A6EACB}"/>
              </a:ext>
            </a:extLst>
          </p:cNvPr>
          <p:cNvSpPr txBox="1"/>
          <p:nvPr/>
        </p:nvSpPr>
        <p:spPr>
          <a:xfrm rot="5400000">
            <a:off x="8857123" y="741600"/>
            <a:ext cx="44729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/>
              <a:t>{</a:t>
            </a:r>
            <a:endParaRPr lang="en-US" altLang="ko-KR" sz="9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923386-8FA6-2B53-E5D6-883336005C6C}"/>
              </a:ext>
            </a:extLst>
          </p:cNvPr>
          <p:cNvSpPr txBox="1"/>
          <p:nvPr/>
        </p:nvSpPr>
        <p:spPr>
          <a:xfrm>
            <a:off x="1619683" y="1296514"/>
            <a:ext cx="139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Backbone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374A65-9A67-AA9A-C21C-45CC4F68D7B6}"/>
              </a:ext>
            </a:extLst>
          </p:cNvPr>
          <p:cNvSpPr txBox="1"/>
          <p:nvPr/>
        </p:nvSpPr>
        <p:spPr>
          <a:xfrm>
            <a:off x="4428296" y="1160741"/>
            <a:ext cx="802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Neck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D023F2-AD79-0232-5F73-EF04B80427E4}"/>
              </a:ext>
            </a:extLst>
          </p:cNvPr>
          <p:cNvSpPr txBox="1"/>
          <p:nvPr/>
        </p:nvSpPr>
        <p:spPr>
          <a:xfrm>
            <a:off x="8538359" y="1236392"/>
            <a:ext cx="139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Head</a:t>
            </a:r>
          </a:p>
        </p:txBody>
      </p:sp>
    </p:spTree>
    <p:extLst>
      <p:ext uri="{BB962C8B-B14F-4D97-AF65-F5344CB8AC3E}">
        <p14:creationId xmlns:p14="http://schemas.microsoft.com/office/powerpoint/2010/main" val="36462843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109086-F6A2-7468-567C-E262AC77F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CBBA7C-6113-F3F7-727B-7D05E8E57AA5}"/>
              </a:ext>
            </a:extLst>
          </p:cNvPr>
          <p:cNvSpPr txBox="1"/>
          <p:nvPr/>
        </p:nvSpPr>
        <p:spPr>
          <a:xfrm>
            <a:off x="252252" y="136083"/>
            <a:ext cx="549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FPN(Feature Pyramid Network)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AC3B36-CBFC-7494-D8C6-BB60AE46AA6C}"/>
              </a:ext>
            </a:extLst>
          </p:cNvPr>
          <p:cNvSpPr txBox="1"/>
          <p:nvPr/>
        </p:nvSpPr>
        <p:spPr>
          <a:xfrm>
            <a:off x="404369" y="1052467"/>
            <a:ext cx="4370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FPN</a:t>
            </a:r>
            <a:r>
              <a:rPr lang="ko-KR" altLang="en-US" dirty="0"/>
              <a:t>이 제안된 배경 </a:t>
            </a:r>
            <a:r>
              <a:rPr lang="en-US" altLang="ko-KR" dirty="0"/>
              <a:t>– </a:t>
            </a:r>
            <a:r>
              <a:rPr lang="ko-KR" altLang="en-US" dirty="0"/>
              <a:t>기존의 </a:t>
            </a:r>
            <a:r>
              <a:rPr lang="en-US" altLang="ko-KR" dirty="0"/>
              <a:t>Network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5132B2A-3DA6-468E-F0FB-A096D7949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68" y="1727339"/>
            <a:ext cx="5691632" cy="27693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5B25372-076D-77F1-9FE5-FDE94366997F}"/>
              </a:ext>
            </a:extLst>
          </p:cNvPr>
          <p:cNvSpPr txBox="1"/>
          <p:nvPr/>
        </p:nvSpPr>
        <p:spPr>
          <a:xfrm>
            <a:off x="6469888" y="1875427"/>
            <a:ext cx="51490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다양한 크기의 원본 이미지 활용</a:t>
            </a:r>
            <a:br>
              <a:rPr lang="en-US" altLang="ko-KR" dirty="0"/>
            </a:br>
            <a:r>
              <a:rPr lang="en-US" altLang="ko-KR" dirty="0"/>
              <a:t>   </a:t>
            </a:r>
            <a:r>
              <a:rPr lang="ko-KR" altLang="en-US" dirty="0"/>
              <a:t>원본 이미지를 여러 크기로 리사이즈</a:t>
            </a:r>
            <a:r>
              <a:rPr lang="en-US" altLang="ko-KR" dirty="0"/>
              <a:t>, </a:t>
            </a:r>
            <a:r>
              <a:rPr lang="ko-KR" altLang="en-US" dirty="0"/>
              <a:t>각각의  </a:t>
            </a:r>
            <a:endParaRPr lang="en-US" altLang="ko-KR" dirty="0"/>
          </a:p>
          <a:p>
            <a:r>
              <a:rPr lang="en-US" altLang="ko-KR" dirty="0"/>
              <a:t>   </a:t>
            </a:r>
            <a:r>
              <a:rPr lang="ko-KR" altLang="en-US" dirty="0"/>
              <a:t>이미지 모두 </a:t>
            </a:r>
            <a:r>
              <a:rPr lang="en-US" altLang="ko-KR" dirty="0" err="1"/>
              <a:t>ConvNet</a:t>
            </a:r>
            <a:r>
              <a:rPr lang="ko-KR" altLang="en-US" dirty="0"/>
              <a:t>에 통과시켜 </a:t>
            </a:r>
            <a:r>
              <a:rPr lang="ko-KR" altLang="en-US" dirty="0" err="1"/>
              <a:t>피쳐</a:t>
            </a:r>
            <a:r>
              <a:rPr lang="en-US" altLang="ko-KR" dirty="0"/>
              <a:t> </a:t>
            </a:r>
            <a:r>
              <a:rPr lang="ko-KR" altLang="en-US" dirty="0"/>
              <a:t>추출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성능은 좋으나 네트워크를 여러 번 실행해야 </a:t>
            </a:r>
            <a:br>
              <a:rPr lang="en-US" altLang="ko-KR" dirty="0"/>
            </a:br>
            <a:r>
              <a:rPr lang="en-US" altLang="ko-KR" dirty="0"/>
              <a:t>  </a:t>
            </a:r>
            <a:r>
              <a:rPr lang="ko-KR" altLang="en-US" dirty="0"/>
              <a:t>하므로 매우 느리다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365526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6BF32-AB0D-F083-6061-E91EAE31A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798C28-B101-A52C-2019-4E60B961EABA}"/>
              </a:ext>
            </a:extLst>
          </p:cNvPr>
          <p:cNvSpPr txBox="1"/>
          <p:nvPr/>
        </p:nvSpPr>
        <p:spPr>
          <a:xfrm>
            <a:off x="252252" y="136083"/>
            <a:ext cx="549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FPN(Feature Pyramid Network)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B56D9-46DB-7F77-BA87-D20D9C0B0A52}"/>
              </a:ext>
            </a:extLst>
          </p:cNvPr>
          <p:cNvSpPr txBox="1"/>
          <p:nvPr/>
        </p:nvSpPr>
        <p:spPr>
          <a:xfrm>
            <a:off x="404369" y="1052467"/>
            <a:ext cx="4370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FPN</a:t>
            </a:r>
            <a:r>
              <a:rPr lang="ko-KR" altLang="en-US" dirty="0"/>
              <a:t>이 제안된 배경 </a:t>
            </a:r>
            <a:r>
              <a:rPr lang="en-US" altLang="ko-KR" dirty="0"/>
              <a:t>– </a:t>
            </a:r>
            <a:r>
              <a:rPr lang="ko-KR" altLang="en-US" dirty="0"/>
              <a:t>기존의 </a:t>
            </a:r>
            <a:r>
              <a:rPr lang="en-US" altLang="ko-KR" dirty="0"/>
              <a:t>Network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BFCB99-AE69-959A-B966-43607C7232C8}"/>
              </a:ext>
            </a:extLst>
          </p:cNvPr>
          <p:cNvSpPr txBox="1"/>
          <p:nvPr/>
        </p:nvSpPr>
        <p:spPr>
          <a:xfrm>
            <a:off x="6469888" y="1875427"/>
            <a:ext cx="51490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Faster R-CNN</a:t>
            </a:r>
            <a:r>
              <a:rPr lang="ko-KR" altLang="en-US" dirty="0"/>
              <a:t>과 같은 모델들의 기본 방식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속도를 위해 이미지를 한 번만 네트워크에 통과시킨 뒤</a:t>
            </a:r>
            <a:r>
              <a:rPr lang="en-US" altLang="ko-KR" dirty="0"/>
              <a:t>, </a:t>
            </a:r>
            <a:r>
              <a:rPr lang="ko-KR" altLang="en-US" dirty="0"/>
              <a:t>최종 피처 맵 하나만 예측에 사용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빠르지만 다양한 크기의 객체</a:t>
            </a:r>
            <a:r>
              <a:rPr lang="en-US" altLang="ko-KR" dirty="0"/>
              <a:t>, </a:t>
            </a:r>
            <a:r>
              <a:rPr lang="ko-KR" altLang="en-US" dirty="0"/>
              <a:t>특히 작은 객체 탐지에 한계 있다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31ED926-30F5-222B-7BA9-72E593BCD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799" y="1590636"/>
            <a:ext cx="4867954" cy="328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2704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3A000-9E1B-8F66-790B-FD9011C78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C2BCFC-9AD7-B42D-359D-149F522959A5}"/>
              </a:ext>
            </a:extLst>
          </p:cNvPr>
          <p:cNvSpPr txBox="1"/>
          <p:nvPr/>
        </p:nvSpPr>
        <p:spPr>
          <a:xfrm>
            <a:off x="252252" y="136083"/>
            <a:ext cx="549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FPN(Feature Pyramid Network)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1596B3-9B07-85B3-1B50-9B2F753B549D}"/>
              </a:ext>
            </a:extLst>
          </p:cNvPr>
          <p:cNvSpPr txBox="1"/>
          <p:nvPr/>
        </p:nvSpPr>
        <p:spPr>
          <a:xfrm>
            <a:off x="404369" y="1052467"/>
            <a:ext cx="4370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FPN</a:t>
            </a:r>
            <a:r>
              <a:rPr lang="ko-KR" altLang="en-US" dirty="0"/>
              <a:t>이 제안된 배경 </a:t>
            </a:r>
            <a:r>
              <a:rPr lang="en-US" altLang="ko-KR" dirty="0"/>
              <a:t>– </a:t>
            </a:r>
            <a:r>
              <a:rPr lang="ko-KR" altLang="en-US" dirty="0"/>
              <a:t>기존의 </a:t>
            </a:r>
            <a:r>
              <a:rPr lang="en-US" altLang="ko-KR" dirty="0"/>
              <a:t>Network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6B5960-7CF2-655D-8332-7AF32428B88B}"/>
              </a:ext>
            </a:extLst>
          </p:cNvPr>
          <p:cNvSpPr txBox="1"/>
          <p:nvPr/>
        </p:nvSpPr>
        <p:spPr>
          <a:xfrm>
            <a:off x="6469888" y="1875427"/>
            <a:ext cx="5149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SSD</a:t>
            </a:r>
            <a:r>
              <a:rPr lang="ko-KR" altLang="en-US" dirty="0"/>
              <a:t>와 같은 모델의 접근법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err="1"/>
              <a:t>ConvNet</a:t>
            </a:r>
            <a:r>
              <a:rPr lang="ko-KR" altLang="en-US" dirty="0"/>
              <a:t>을 한 번 통과하며 나오는 중간 단계의 여러 피처 맵 모두 예측에 사용한다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빠르지만 </a:t>
            </a:r>
            <a:r>
              <a:rPr lang="ko-KR" altLang="en-US" dirty="0" err="1"/>
              <a:t>저수준</a:t>
            </a:r>
            <a:r>
              <a:rPr lang="ko-KR" altLang="en-US" dirty="0"/>
              <a:t> </a:t>
            </a:r>
            <a:r>
              <a:rPr lang="en-US" altLang="ko-KR" dirty="0"/>
              <a:t>(high-resolution) </a:t>
            </a:r>
            <a:r>
              <a:rPr lang="ko-KR" altLang="en-US" dirty="0"/>
              <a:t>피처 </a:t>
            </a:r>
            <a:r>
              <a:rPr lang="ko-KR" altLang="en-US" dirty="0" err="1"/>
              <a:t>맵들은</a:t>
            </a:r>
            <a:r>
              <a:rPr lang="ko-KR" altLang="en-US" dirty="0"/>
              <a:t> 의미 정보가 부족하여 성 능이 떨어지는 문제 존재한다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479C55B-B76D-22E2-F0A5-2DB53F4D1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422" y="1638050"/>
            <a:ext cx="4953691" cy="358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8045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D7776A-0F23-B1CD-16A5-7585611E5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C7F008-2870-63F0-6A0D-CC740F801418}"/>
              </a:ext>
            </a:extLst>
          </p:cNvPr>
          <p:cNvSpPr txBox="1"/>
          <p:nvPr/>
        </p:nvSpPr>
        <p:spPr>
          <a:xfrm>
            <a:off x="252252" y="136083"/>
            <a:ext cx="549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FPN(Feature Pyramid Network)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D66772-52C0-2C85-01D7-BAC670E0B9AA}"/>
              </a:ext>
            </a:extLst>
          </p:cNvPr>
          <p:cNvSpPr txBox="1"/>
          <p:nvPr/>
        </p:nvSpPr>
        <p:spPr>
          <a:xfrm>
            <a:off x="6638544" y="1443841"/>
            <a:ext cx="51490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FPN</a:t>
            </a:r>
            <a:r>
              <a:rPr lang="ko-KR" altLang="en-US" dirty="0"/>
              <a:t>의 핵심 아이디어</a:t>
            </a:r>
            <a:br>
              <a:rPr lang="en-US" altLang="ko-KR" dirty="0"/>
            </a:br>
            <a:r>
              <a:rPr lang="en-US" altLang="ko-KR" dirty="0"/>
              <a:t>‘</a:t>
            </a:r>
            <a:r>
              <a:rPr lang="ko-KR" altLang="en-US" dirty="0"/>
              <a:t>의미론적으로 풍부하지만 해상도가 낮은 상위 피처와 의미론적으로는 빈약하지만 해상도가 높은 하위 피처를 융합하는 것</a:t>
            </a:r>
            <a:r>
              <a:rPr lang="en-US" altLang="ko-KR" dirty="0"/>
              <a:t>’</a:t>
            </a:r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단일 이미지를 입력 받아 </a:t>
            </a:r>
            <a:r>
              <a:rPr lang="en-US" altLang="ko-KR" dirty="0"/>
              <a:t>(b),(c)</a:t>
            </a:r>
            <a:r>
              <a:rPr lang="ko-KR" altLang="en-US" dirty="0"/>
              <a:t>처럼 빠르고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/>
              <a:t>Top-down </a:t>
            </a:r>
            <a:r>
              <a:rPr lang="ko-KR" altLang="en-US" dirty="0"/>
              <a:t>방식과 </a:t>
            </a:r>
            <a:r>
              <a:rPr lang="en-US" altLang="ko-KR" dirty="0"/>
              <a:t>Lateral connection </a:t>
            </a:r>
            <a:r>
              <a:rPr lang="ko-KR" altLang="en-US" dirty="0"/>
              <a:t>을 통해 모든 레벨의 피처가 강한 의미 정보를 갖도록 만들어 </a:t>
            </a:r>
            <a:r>
              <a:rPr lang="en-US" altLang="ko-KR" dirty="0"/>
              <a:t>(a) </a:t>
            </a:r>
            <a:r>
              <a:rPr lang="ko-KR" altLang="en-US" dirty="0"/>
              <a:t>방식의 장점인 높은 정확도를 달성하고자 했다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계산 비용을 최소화 하면서도 모든 스케일에서 강력한 피처 피라미드를 만드는 것이 목표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7A7CC0C-F3E3-B156-EFCC-C170F59D9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69" y="1764383"/>
            <a:ext cx="5686079" cy="269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6217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72C17-FD5A-A768-810F-BC72252FB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BB7639D-620F-D515-8E36-D6C7920C8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4501"/>
            <a:ext cx="7608037" cy="410691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A27798-1236-435F-3151-DEA02B8E8AC6}"/>
              </a:ext>
            </a:extLst>
          </p:cNvPr>
          <p:cNvSpPr txBox="1"/>
          <p:nvPr/>
        </p:nvSpPr>
        <p:spPr>
          <a:xfrm>
            <a:off x="252252" y="136083"/>
            <a:ext cx="549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FPN(Feature Pyramid Network)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E37B58-549D-07F2-72DE-13BCB354057D}"/>
              </a:ext>
            </a:extLst>
          </p:cNvPr>
          <p:cNvSpPr txBox="1"/>
          <p:nvPr/>
        </p:nvSpPr>
        <p:spPr>
          <a:xfrm>
            <a:off x="6096000" y="2143651"/>
            <a:ext cx="54416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Top-down Pathway</a:t>
            </a:r>
            <a:br>
              <a:rPr lang="en-US" altLang="ko-KR" dirty="0"/>
            </a:br>
            <a:r>
              <a:rPr lang="ko-KR" altLang="en-US" dirty="0"/>
              <a:t>가장 의미 정보가 풍부한 최상위 피처 맵 부터</a:t>
            </a:r>
            <a:br>
              <a:rPr lang="en-US" altLang="ko-KR" dirty="0"/>
            </a:br>
            <a:r>
              <a:rPr lang="ko-KR" altLang="en-US" dirty="0"/>
              <a:t>시작해</a:t>
            </a:r>
            <a:r>
              <a:rPr lang="en-US" altLang="ko-KR" dirty="0"/>
              <a:t>, </a:t>
            </a:r>
            <a:r>
              <a:rPr lang="ko-KR" altLang="en-US" dirty="0"/>
              <a:t>점차 해상도를 높여가며 하위 레이어로 정보를 전달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&gt; </a:t>
            </a:r>
            <a:r>
              <a:rPr lang="ko-KR" altLang="en-US" dirty="0"/>
              <a:t>고수준의 의미 정보가 저해상도에서 고해상도 </a:t>
            </a:r>
            <a:r>
              <a:rPr lang="ko-KR" altLang="en-US" dirty="0" err="1"/>
              <a:t>맵으로</a:t>
            </a:r>
            <a:r>
              <a:rPr lang="ko-KR" altLang="en-US" dirty="0"/>
              <a:t> 전파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088B94-C2CD-B651-5BD6-70BFEFB89433}"/>
              </a:ext>
            </a:extLst>
          </p:cNvPr>
          <p:cNvSpPr txBox="1"/>
          <p:nvPr/>
        </p:nvSpPr>
        <p:spPr>
          <a:xfrm>
            <a:off x="6096000" y="3954730"/>
            <a:ext cx="54416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Lateral Connections</a:t>
            </a:r>
            <a:br>
              <a:rPr lang="en-US" altLang="ko-KR" dirty="0"/>
            </a:br>
            <a:r>
              <a:rPr lang="en-US" altLang="ko-KR" dirty="0"/>
              <a:t>Top-down </a:t>
            </a:r>
            <a:r>
              <a:rPr lang="ko-KR" altLang="en-US" dirty="0"/>
              <a:t>경로에서 </a:t>
            </a:r>
            <a:r>
              <a:rPr lang="ko-KR" altLang="en-US" dirty="0" err="1"/>
              <a:t>업샘플링된</a:t>
            </a:r>
            <a:r>
              <a:rPr lang="ko-KR" altLang="en-US" dirty="0"/>
              <a:t> 피처 </a:t>
            </a:r>
            <a:r>
              <a:rPr lang="ko-KR" altLang="en-US" dirty="0" err="1"/>
              <a:t>맵을</a:t>
            </a:r>
            <a:r>
              <a:rPr lang="ko-KR" altLang="en-US" dirty="0"/>
              <a:t> 동일한 공간 크기를 갖는 </a:t>
            </a:r>
            <a:r>
              <a:rPr lang="en-US" altLang="ko-KR" dirty="0"/>
              <a:t>bottom-up </a:t>
            </a:r>
            <a:r>
              <a:rPr lang="ko-KR" altLang="en-US" dirty="0"/>
              <a:t>경로의 피처 </a:t>
            </a:r>
            <a:r>
              <a:rPr lang="ko-KR" altLang="en-US" dirty="0" err="1"/>
              <a:t>맵과</a:t>
            </a:r>
            <a:r>
              <a:rPr lang="ko-KR" altLang="en-US" dirty="0"/>
              <a:t> 결합</a:t>
            </a:r>
            <a:r>
              <a:rPr lang="en-US" altLang="ko-KR" dirty="0"/>
              <a:t>. </a:t>
            </a:r>
            <a:br>
              <a:rPr lang="en-US" altLang="ko-KR" dirty="0"/>
            </a:br>
            <a:r>
              <a:rPr lang="en-US" altLang="ko-KR" dirty="0"/>
              <a:t>'</a:t>
            </a:r>
            <a:r>
              <a:rPr lang="ko-KR" altLang="en-US" dirty="0"/>
              <a:t>옆길</a:t>
            </a:r>
            <a:r>
              <a:rPr lang="en-US" altLang="ko-KR" dirty="0"/>
              <a:t>(lateral)'</a:t>
            </a:r>
            <a:r>
              <a:rPr lang="ko-KR" altLang="en-US" dirty="0"/>
              <a:t>을 통해 하위 피처 </a:t>
            </a:r>
            <a:r>
              <a:rPr lang="ko-KR" altLang="en-US" dirty="0" err="1"/>
              <a:t>맵이</a:t>
            </a:r>
            <a:r>
              <a:rPr lang="ko-KR" altLang="en-US" dirty="0"/>
              <a:t> 가진 정밀한 위치 정보가 상위 피처의 의미 정보와 합쳐진다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38226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D974F-D097-E9C2-200E-5CAF26842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BA0E74-1E5A-E3E1-1C22-BFC438BA96EB}"/>
              </a:ext>
            </a:extLst>
          </p:cNvPr>
          <p:cNvSpPr txBox="1"/>
          <p:nvPr/>
        </p:nvSpPr>
        <p:spPr>
          <a:xfrm>
            <a:off x="252252" y="136083"/>
            <a:ext cx="549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FPN(Feature Pyramid Network)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3BED79-49B2-6B7F-CBEA-71254991C48D}"/>
              </a:ext>
            </a:extLst>
          </p:cNvPr>
          <p:cNvSpPr txBox="1"/>
          <p:nvPr/>
        </p:nvSpPr>
        <p:spPr>
          <a:xfrm>
            <a:off x="6096000" y="2143651"/>
            <a:ext cx="54416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Bottom-up Pathway(</a:t>
            </a:r>
            <a:r>
              <a:rPr lang="ko-KR" altLang="en-US" dirty="0" err="1"/>
              <a:t>정방향</a:t>
            </a:r>
            <a:r>
              <a:rPr lang="ko-KR" altLang="en-US" dirty="0"/>
              <a:t> 경로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입력 이미지를 백본 </a:t>
            </a:r>
            <a:r>
              <a:rPr lang="en-US" altLang="ko-KR" dirty="0" err="1"/>
              <a:t>ConvNet</a:t>
            </a:r>
            <a:r>
              <a:rPr lang="ko-KR" altLang="en-US" dirty="0"/>
              <a:t>에 통과시켜 피처 맵</a:t>
            </a:r>
            <a:r>
              <a:rPr lang="en-US" altLang="ko-KR" dirty="0"/>
              <a:t> </a:t>
            </a:r>
            <a:r>
              <a:rPr lang="ko-KR" altLang="en-US" dirty="0"/>
              <a:t>계층을 계산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각 스테이지</a:t>
            </a:r>
            <a:r>
              <a:rPr lang="en-US" altLang="ko-KR" dirty="0"/>
              <a:t>(Stage)</a:t>
            </a:r>
            <a:r>
              <a:rPr lang="ko-KR" altLang="en-US" dirty="0"/>
              <a:t>의 마지막 레이어에서 출력된 피처 </a:t>
            </a:r>
            <a:r>
              <a:rPr lang="ko-KR" altLang="en-US" dirty="0" err="1"/>
              <a:t>맵을</a:t>
            </a:r>
            <a:r>
              <a:rPr lang="ko-KR" altLang="en-US" dirty="0"/>
              <a:t> 선택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각 스테이지의 </a:t>
            </a:r>
            <a:r>
              <a:rPr lang="en-US" altLang="ko-KR" dirty="0"/>
              <a:t>stride</a:t>
            </a:r>
            <a:r>
              <a:rPr lang="ko-KR" altLang="en-US" dirty="0"/>
              <a:t>는 각각 다른 공간 해상도와 의미 수준을 가짐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39EC92C-27F0-034D-3307-7F467A5B4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28" y="1469635"/>
            <a:ext cx="5538825" cy="301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2906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96E25-FE6F-7615-9E20-93A51AD7B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B220F1-03BD-F8E7-6F3F-3716D9BB5468}"/>
              </a:ext>
            </a:extLst>
          </p:cNvPr>
          <p:cNvSpPr txBox="1"/>
          <p:nvPr/>
        </p:nvSpPr>
        <p:spPr>
          <a:xfrm>
            <a:off x="252252" y="136083"/>
            <a:ext cx="549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FPN(Feature Pyramid Network)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45D0BB-00CB-AE4E-AE52-030CC313A833}"/>
              </a:ext>
            </a:extLst>
          </p:cNvPr>
          <p:cNvSpPr txBox="1"/>
          <p:nvPr/>
        </p:nvSpPr>
        <p:spPr>
          <a:xfrm>
            <a:off x="252252" y="563901"/>
            <a:ext cx="4370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FPN Algorithm/Pipeline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DAB4CD-D341-0384-052A-95A1A5B899A7}"/>
              </a:ext>
            </a:extLst>
          </p:cNvPr>
          <p:cNvSpPr txBox="1"/>
          <p:nvPr/>
        </p:nvSpPr>
        <p:spPr>
          <a:xfrm>
            <a:off x="6006592" y="1217059"/>
            <a:ext cx="514908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Top-down Pathway &amp; Lateral Connections( </a:t>
            </a:r>
            <a:r>
              <a:rPr lang="ko-KR" altLang="en-US" dirty="0"/>
              <a:t>하향식 경로 및 측면 연결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가장 상위 레벨</a:t>
            </a:r>
            <a:r>
              <a:rPr lang="en-US" altLang="ko-KR" dirty="0"/>
              <a:t>5</a:t>
            </a:r>
            <a:r>
              <a:rPr lang="ko-KR" altLang="en-US" dirty="0"/>
              <a:t>에 </a:t>
            </a:r>
            <a:r>
              <a:rPr lang="en-US" altLang="ko-KR" dirty="0"/>
              <a:t>1x1 conv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적용해 채널 수를 </a:t>
            </a:r>
            <a:r>
              <a:rPr lang="en-US" altLang="ko-KR" dirty="0"/>
              <a:t>d</a:t>
            </a:r>
            <a:r>
              <a:rPr lang="ko-KR" altLang="en-US" dirty="0"/>
              <a:t>로 줄여</a:t>
            </a:r>
            <a:r>
              <a:rPr lang="en-US" altLang="ko-KR" dirty="0"/>
              <a:t>, </a:t>
            </a:r>
            <a:r>
              <a:rPr lang="ko-KR" altLang="en-US" dirty="0" err="1"/>
              <a:t>최상단인</a:t>
            </a:r>
            <a:r>
              <a:rPr lang="ko-KR" altLang="en-US" dirty="0"/>
              <a:t> </a:t>
            </a:r>
            <a:r>
              <a:rPr lang="en-US" altLang="ko-KR" dirty="0"/>
              <a:t>P5</a:t>
            </a:r>
            <a:r>
              <a:rPr lang="ko-KR" altLang="en-US" dirty="0"/>
              <a:t>를 생성한다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-C4 </a:t>
            </a:r>
            <a:r>
              <a:rPr lang="ko-KR" altLang="en-US" dirty="0"/>
              <a:t>또한</a:t>
            </a:r>
            <a:r>
              <a:rPr lang="en-US" altLang="ko-KR" dirty="0"/>
              <a:t>, 1x1 conv </a:t>
            </a:r>
            <a:r>
              <a:rPr lang="ko-KR" altLang="en-US" dirty="0"/>
              <a:t>사용해 채널 수를 </a:t>
            </a:r>
            <a:r>
              <a:rPr lang="en-US" altLang="ko-KR" dirty="0"/>
              <a:t>d</a:t>
            </a:r>
            <a:r>
              <a:rPr lang="ko-KR" altLang="en-US" dirty="0"/>
              <a:t>로 맞춤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-P5</a:t>
            </a:r>
            <a:r>
              <a:rPr lang="ko-KR" altLang="en-US" dirty="0"/>
              <a:t>를 </a:t>
            </a:r>
            <a:r>
              <a:rPr lang="en-US" altLang="ko-KR" dirty="0"/>
              <a:t>2</a:t>
            </a:r>
            <a:r>
              <a:rPr lang="ko-KR" altLang="en-US" dirty="0"/>
              <a:t>배 </a:t>
            </a:r>
            <a:r>
              <a:rPr lang="ko-KR" altLang="en-US" dirty="0" err="1"/>
              <a:t>업샘플링</a:t>
            </a:r>
            <a:r>
              <a:rPr lang="en-US" altLang="ko-KR" dirty="0"/>
              <a:t>(</a:t>
            </a:r>
            <a:r>
              <a:rPr lang="ko-KR" altLang="en-US" dirty="0"/>
              <a:t>최근접 이웃 </a:t>
            </a:r>
            <a:r>
              <a:rPr lang="ko-KR" altLang="en-US" dirty="0" err="1"/>
              <a:t>보간법</a:t>
            </a:r>
            <a:r>
              <a:rPr lang="ko-KR" altLang="en-US" dirty="0"/>
              <a:t> 사용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</a:t>
            </a:r>
            <a:r>
              <a:rPr lang="ko-KR" altLang="en-US" dirty="0" err="1"/>
              <a:t>업샘플링된</a:t>
            </a:r>
            <a:r>
              <a:rPr lang="ko-KR" altLang="en-US" dirty="0"/>
              <a:t> </a:t>
            </a:r>
            <a:r>
              <a:rPr lang="ko-KR" altLang="en-US" dirty="0" err="1"/>
              <a:t>맵과</a:t>
            </a:r>
            <a:r>
              <a:rPr lang="ko-KR" altLang="en-US" dirty="0"/>
              <a:t> 채널이 조정된 </a:t>
            </a:r>
            <a:r>
              <a:rPr lang="en-US" altLang="ko-KR" dirty="0"/>
              <a:t>C4</a:t>
            </a:r>
            <a:r>
              <a:rPr lang="ko-KR" altLang="en-US" dirty="0"/>
              <a:t>를 </a:t>
            </a:r>
            <a:r>
              <a:rPr lang="en-US" altLang="ko-KR" dirty="0"/>
              <a:t>element-wise addition </a:t>
            </a:r>
            <a:r>
              <a:rPr lang="ko-KR" altLang="en-US" dirty="0"/>
              <a:t>으로 결합</a:t>
            </a:r>
            <a:r>
              <a:rPr lang="en-US" altLang="ko-KR" dirty="0"/>
              <a:t>, P4</a:t>
            </a:r>
            <a:r>
              <a:rPr lang="ko-KR" altLang="en-US" dirty="0"/>
              <a:t>의 중간 결과물 생성</a:t>
            </a:r>
            <a:br>
              <a:rPr lang="en-US" altLang="ko-KR" dirty="0"/>
            </a:br>
            <a:r>
              <a:rPr lang="en-US" altLang="ko-KR" dirty="0"/>
              <a:t>- P3,P2</a:t>
            </a:r>
            <a:r>
              <a:rPr lang="ko-KR" altLang="en-US" dirty="0"/>
              <a:t>가 생길 때까지 반복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-FPN </a:t>
            </a:r>
            <a:r>
              <a:rPr lang="ko-KR" altLang="en-US" dirty="0"/>
              <a:t>논문에서 사용하는 백본 네트워크 </a:t>
            </a:r>
            <a:r>
              <a:rPr lang="en-US" altLang="ko-KR" dirty="0"/>
              <a:t>(ResNet-50/101)</a:t>
            </a:r>
          </a:p>
          <a:p>
            <a:r>
              <a:rPr lang="en-US" altLang="ko-KR" dirty="0"/>
              <a:t>-d = 256</a:t>
            </a:r>
            <a:r>
              <a:rPr lang="ko-KR" altLang="en-US" dirty="0"/>
              <a:t>으로 고정</a:t>
            </a:r>
            <a:r>
              <a:rPr lang="en-US" altLang="ko-KR" dirty="0"/>
              <a:t>, </a:t>
            </a:r>
            <a:r>
              <a:rPr lang="ko-KR" altLang="en-US" dirty="0"/>
              <a:t>모든 피라미드 레벨에 동일한 예측 헤드를 표면적으로 만들기 위한 실용적인 설계</a:t>
            </a:r>
            <a:br>
              <a:rPr lang="en-US" altLang="ko-KR" dirty="0"/>
            </a:br>
            <a:r>
              <a:rPr lang="en-US" altLang="ko-KR" dirty="0"/>
              <a:t>&gt; </a:t>
            </a:r>
            <a:r>
              <a:rPr lang="ko-KR" altLang="en-US" dirty="0"/>
              <a:t>각 피라미드 레벨이 동일한 예측 헤드</a:t>
            </a:r>
            <a:r>
              <a:rPr lang="en-US" altLang="ko-KR" dirty="0"/>
              <a:t>(Head)</a:t>
            </a:r>
            <a:r>
              <a:rPr lang="ko-KR" altLang="en-US" dirty="0"/>
              <a:t>공유해 같이 사용된다</a:t>
            </a:r>
            <a:r>
              <a:rPr lang="en-US" altLang="ko-KR" dirty="0"/>
              <a:t>.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E100728-01C8-CB23-83C9-96B9F8EFA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665" y="1025566"/>
            <a:ext cx="4762574" cy="219273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4C241C8-D9CD-1DA3-F2A5-CAC2E3F0B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22" y="3468439"/>
            <a:ext cx="5358431" cy="187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01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08D25E-1F61-72CD-6069-94C03DB6B9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BDE82F-2836-AF2A-E477-37F01A7BE65B}"/>
              </a:ext>
            </a:extLst>
          </p:cNvPr>
          <p:cNvSpPr txBox="1"/>
          <p:nvPr/>
        </p:nvSpPr>
        <p:spPr>
          <a:xfrm>
            <a:off x="217581" y="223432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R-CNN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29F346-4E1D-B0E6-88AB-13108746C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81" y="782512"/>
            <a:ext cx="7640116" cy="36104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E5F8D0-4C46-EB72-C375-BD248F17F684}"/>
              </a:ext>
            </a:extLst>
          </p:cNvPr>
          <p:cNvSpPr txBox="1"/>
          <p:nvPr/>
        </p:nvSpPr>
        <p:spPr>
          <a:xfrm>
            <a:off x="632421" y="4392991"/>
            <a:ext cx="5149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Selective search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ACB5E8F-04F3-8D44-01BB-B257C975A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76" y="4796191"/>
            <a:ext cx="6201640" cy="2953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98AA2E-E37E-5977-59BB-7E1517126151}"/>
              </a:ext>
            </a:extLst>
          </p:cNvPr>
          <p:cNvSpPr txBox="1"/>
          <p:nvPr/>
        </p:nvSpPr>
        <p:spPr>
          <a:xfrm>
            <a:off x="632420" y="5165523"/>
            <a:ext cx="11132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의미 있는 </a:t>
            </a:r>
            <a:r>
              <a:rPr lang="en-US" altLang="ko-KR" dirty="0"/>
              <a:t>2,000</a:t>
            </a:r>
            <a:r>
              <a:rPr lang="ko-KR" altLang="en-US" dirty="0"/>
              <a:t>의 </a:t>
            </a:r>
            <a:r>
              <a:rPr lang="en-US" altLang="ko-KR" dirty="0" err="1"/>
              <a:t>Bbox</a:t>
            </a:r>
            <a:r>
              <a:rPr lang="en-US" altLang="ko-KR" dirty="0"/>
              <a:t> </a:t>
            </a:r>
            <a:r>
              <a:rPr lang="ko-KR" altLang="en-US" dirty="0"/>
              <a:t>추출</a:t>
            </a:r>
            <a:r>
              <a:rPr lang="en-US" altLang="ko-KR" dirty="0"/>
              <a:t>, </a:t>
            </a:r>
            <a:r>
              <a:rPr lang="ko-KR" altLang="en-US" dirty="0"/>
              <a:t>각 영역을 </a:t>
            </a:r>
            <a:r>
              <a:rPr lang="en-US" altLang="ko-KR" dirty="0"/>
              <a:t>CNN</a:t>
            </a:r>
            <a:r>
              <a:rPr lang="ko-KR" altLang="en-US" dirty="0"/>
              <a:t>에 넣어 피처 맵 추출한다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SVM</a:t>
            </a:r>
            <a:r>
              <a:rPr lang="ko-KR" altLang="en-US" dirty="0"/>
              <a:t>으로 </a:t>
            </a:r>
            <a:r>
              <a:rPr lang="en-US" altLang="ko-KR" dirty="0"/>
              <a:t>class</a:t>
            </a:r>
            <a:r>
              <a:rPr lang="ko-KR" altLang="en-US" dirty="0"/>
              <a:t>를 분류</a:t>
            </a:r>
            <a:r>
              <a:rPr lang="en-US" altLang="ko-KR" dirty="0"/>
              <a:t>, Bounding Box Regression</a:t>
            </a:r>
            <a:r>
              <a:rPr lang="ko-KR" altLang="en-US" dirty="0"/>
              <a:t>으로 위치 보정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r>
              <a:rPr lang="ko-KR" altLang="en-US" dirty="0"/>
              <a:t>그러나 </a:t>
            </a:r>
            <a:r>
              <a:rPr lang="en-US" altLang="ko-KR" dirty="0"/>
              <a:t>2</a:t>
            </a:r>
            <a:r>
              <a:rPr lang="ko-KR" altLang="en-US" dirty="0"/>
              <a:t>천개 모두 </a:t>
            </a:r>
            <a:r>
              <a:rPr lang="en-US" altLang="ko-KR" dirty="0"/>
              <a:t>conv </a:t>
            </a:r>
            <a:r>
              <a:rPr lang="ko-KR" altLang="en-US" dirty="0"/>
              <a:t>연산을 하기엔 매우 오래 걸린다는 단점이 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4735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EA8446-31C5-8708-C4DE-9C5B6D39D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72EA9D-6D69-A7E0-179D-190F46BF495B}"/>
              </a:ext>
            </a:extLst>
          </p:cNvPr>
          <p:cNvSpPr txBox="1"/>
          <p:nvPr/>
        </p:nvSpPr>
        <p:spPr>
          <a:xfrm>
            <a:off x="252252" y="136083"/>
            <a:ext cx="549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FPN(Feature Pyramid Network)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0E40F4-558C-48D4-E20F-1509DD9B65FA}"/>
              </a:ext>
            </a:extLst>
          </p:cNvPr>
          <p:cNvSpPr txBox="1"/>
          <p:nvPr/>
        </p:nvSpPr>
        <p:spPr>
          <a:xfrm>
            <a:off x="252252" y="1058903"/>
            <a:ext cx="4370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FPN Algorithm/Pipeline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6A35E7-D7BC-3A85-C2AE-0C65A248520F}"/>
              </a:ext>
            </a:extLst>
          </p:cNvPr>
          <p:cNvSpPr txBox="1"/>
          <p:nvPr/>
        </p:nvSpPr>
        <p:spPr>
          <a:xfrm>
            <a:off x="252252" y="1428235"/>
            <a:ext cx="114337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Final Feature Maps( </a:t>
            </a:r>
            <a:r>
              <a:rPr lang="ko-KR" altLang="en-US" dirty="0"/>
              <a:t>최종 피처 맵 생성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결합된 각 피처 </a:t>
            </a:r>
            <a:r>
              <a:rPr lang="ko-KR" altLang="en-US" dirty="0" err="1"/>
              <a:t>맵에</a:t>
            </a:r>
            <a:r>
              <a:rPr lang="ko-KR" altLang="en-US" dirty="0"/>
              <a:t> </a:t>
            </a:r>
            <a:r>
              <a:rPr lang="en-US" altLang="ko-KR" dirty="0"/>
              <a:t>3x3 Conv</a:t>
            </a:r>
            <a:r>
              <a:rPr lang="ko-KR" altLang="en-US" dirty="0"/>
              <a:t> 적용</a:t>
            </a:r>
            <a:r>
              <a:rPr lang="en-US" altLang="ko-KR" dirty="0"/>
              <a:t>, </a:t>
            </a:r>
            <a:r>
              <a:rPr lang="ko-KR" altLang="en-US" dirty="0"/>
              <a:t>최종 피라미드 레벨 </a:t>
            </a:r>
            <a:r>
              <a:rPr lang="en-US" altLang="ko-KR" dirty="0"/>
              <a:t>{P2,P3,P4,P5}</a:t>
            </a:r>
            <a:r>
              <a:rPr lang="ko-KR" altLang="en-US" dirty="0"/>
              <a:t>를 완성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 과정에서 </a:t>
            </a:r>
            <a:r>
              <a:rPr lang="ko-KR" altLang="en-US" dirty="0" err="1"/>
              <a:t>업샘플링으로</a:t>
            </a:r>
            <a:r>
              <a:rPr lang="ko-KR" altLang="en-US" dirty="0"/>
              <a:t> 발생할 수 있는 </a:t>
            </a:r>
            <a:r>
              <a:rPr lang="ko-KR" altLang="en-US" dirty="0" err="1"/>
              <a:t>에일리어싱</a:t>
            </a:r>
            <a:r>
              <a:rPr lang="en-US" altLang="ko-KR" dirty="0"/>
              <a:t>(aliasing)</a:t>
            </a:r>
            <a:r>
              <a:rPr lang="ko-KR" altLang="en-US" dirty="0"/>
              <a:t> 효과 완화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생성된 각 피라미드 레벨 </a:t>
            </a:r>
            <a:r>
              <a:rPr lang="en-US" altLang="ko-KR" dirty="0"/>
              <a:t>Pk</a:t>
            </a:r>
            <a:r>
              <a:rPr lang="ko-KR" altLang="en-US" dirty="0"/>
              <a:t>에 </a:t>
            </a:r>
            <a:r>
              <a:rPr lang="en-US" altLang="ko-KR" dirty="0"/>
              <a:t>RPN(Region Proposal Network) </a:t>
            </a:r>
            <a:r>
              <a:rPr lang="ko-KR" altLang="en-US" dirty="0"/>
              <a:t>이나 </a:t>
            </a:r>
            <a:r>
              <a:rPr lang="en-US" altLang="ko-KR" dirty="0"/>
              <a:t>Fast R-CNN </a:t>
            </a:r>
            <a:r>
              <a:rPr lang="ko-KR" altLang="en-US" dirty="0"/>
              <a:t>의 예측 헤드</a:t>
            </a:r>
            <a:r>
              <a:rPr lang="en-US" altLang="ko-KR" dirty="0"/>
              <a:t>(Head)</a:t>
            </a:r>
            <a:r>
              <a:rPr lang="ko-KR" altLang="en-US" dirty="0"/>
              <a:t>를 부착하여 객체 탐지 수행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B01CA8-C52A-0D57-7641-B543C1940C86}"/>
              </a:ext>
            </a:extLst>
          </p:cNvPr>
          <p:cNvSpPr txBox="1"/>
          <p:nvPr/>
        </p:nvSpPr>
        <p:spPr>
          <a:xfrm>
            <a:off x="252252" y="3770376"/>
            <a:ext cx="2052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FPN </a:t>
            </a:r>
            <a:r>
              <a:rPr lang="ko-KR" altLang="en-US" dirty="0"/>
              <a:t>핵심 수식</a:t>
            </a:r>
            <a:endParaRPr lang="en-US" altLang="ko-KR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2B0E461-8EE0-1790-0922-5160368A3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52" y="4139708"/>
            <a:ext cx="3372321" cy="6858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3E2976E-05AA-EFCB-4043-031F13C2287B}"/>
              </a:ext>
            </a:extLst>
          </p:cNvPr>
          <p:cNvSpPr txBox="1"/>
          <p:nvPr/>
        </p:nvSpPr>
        <p:spPr>
          <a:xfrm>
            <a:off x="3875198" y="3998604"/>
            <a:ext cx="751212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FPN </a:t>
            </a:r>
            <a:r>
              <a:rPr lang="ko-KR" altLang="en-US" dirty="0"/>
              <a:t>을 </a:t>
            </a:r>
            <a:r>
              <a:rPr lang="en-US" altLang="ko-KR" dirty="0"/>
              <a:t>Fast R-CNN </a:t>
            </a:r>
            <a:r>
              <a:rPr lang="ko-KR" altLang="en-US" dirty="0"/>
              <a:t>과 같은 </a:t>
            </a:r>
            <a:r>
              <a:rPr lang="en-US" altLang="ko-KR" dirty="0" err="1"/>
              <a:t>RoI</a:t>
            </a:r>
            <a:r>
              <a:rPr lang="en-US" altLang="ko-KR" dirty="0"/>
              <a:t>(Region-of-Interest) </a:t>
            </a:r>
            <a:r>
              <a:rPr lang="ko-KR" altLang="en-US" dirty="0"/>
              <a:t>기반 탐지기에 적용할 때 </a:t>
            </a:r>
            <a:r>
              <a:rPr lang="en-US" altLang="ko-KR" dirty="0"/>
              <a:t>, </a:t>
            </a:r>
            <a:r>
              <a:rPr lang="ko-KR" altLang="en-US" dirty="0"/>
              <a:t>다양한 크기의 </a:t>
            </a:r>
            <a:r>
              <a:rPr lang="en-US" altLang="ko-KR" dirty="0" err="1"/>
              <a:t>RoI</a:t>
            </a:r>
            <a:r>
              <a:rPr lang="ko-KR" altLang="en-US" dirty="0"/>
              <a:t>를 어떤 피라미드 레벨에 할당할지 결정하는 규칙이 필요</a:t>
            </a:r>
            <a:endParaRPr lang="en-US" altLang="ko-KR" dirty="0"/>
          </a:p>
          <a:p>
            <a:r>
              <a:rPr lang="en-US" altLang="ko-KR" dirty="0" err="1"/>
              <a:t>RoI</a:t>
            </a:r>
            <a:r>
              <a:rPr lang="ko-KR" altLang="en-US" dirty="0"/>
              <a:t>의 크기가 기준 </a:t>
            </a:r>
            <a:r>
              <a:rPr lang="en-US" altLang="ko-KR" dirty="0"/>
              <a:t>(224x224) </a:t>
            </a:r>
            <a:r>
              <a:rPr lang="ko-KR" altLang="en-US" dirty="0"/>
              <a:t>보다 작아지면 더 미세한 해상도의 레벨 </a:t>
            </a:r>
            <a:r>
              <a:rPr lang="en-US" altLang="ko-KR" dirty="0"/>
              <a:t>(k&gt;4) </a:t>
            </a:r>
            <a:r>
              <a:rPr lang="ko-KR" altLang="en-US" dirty="0"/>
              <a:t>에 할당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Ex) </a:t>
            </a:r>
            <a:r>
              <a:rPr lang="en-US" altLang="ko-KR" dirty="0" err="1"/>
              <a:t>RoI</a:t>
            </a:r>
            <a:r>
              <a:rPr lang="en-US" altLang="ko-KR" dirty="0"/>
              <a:t> </a:t>
            </a:r>
            <a:r>
              <a:rPr lang="ko-KR" altLang="en-US" dirty="0"/>
              <a:t>크기가 절반인 </a:t>
            </a:r>
            <a:r>
              <a:rPr lang="en-US" altLang="ko-KR" dirty="0"/>
              <a:t>122x122</a:t>
            </a:r>
            <a:r>
              <a:rPr lang="ko-KR" altLang="en-US" dirty="0"/>
              <a:t>가 되면 </a:t>
            </a:r>
            <a:r>
              <a:rPr lang="en-US" altLang="ko-KR" dirty="0"/>
              <a:t>log2(0.5)</a:t>
            </a:r>
            <a:r>
              <a:rPr lang="ko-KR" altLang="en-US" dirty="0"/>
              <a:t>는 </a:t>
            </a:r>
            <a:r>
              <a:rPr lang="en-US" altLang="ko-KR" dirty="0"/>
              <a:t>-1 </a:t>
            </a:r>
            <a:r>
              <a:rPr lang="ko-KR" altLang="en-US" dirty="0"/>
              <a:t>이므로 </a:t>
            </a:r>
            <a:r>
              <a:rPr lang="en-US" altLang="ko-KR" dirty="0"/>
              <a:t>k=3 </a:t>
            </a:r>
            <a:r>
              <a:rPr lang="ko-KR" altLang="en-US" dirty="0"/>
              <a:t>이 되어 </a:t>
            </a:r>
            <a:r>
              <a:rPr lang="en-US" altLang="ko-KR" dirty="0"/>
              <a:t>P3</a:t>
            </a:r>
            <a:r>
              <a:rPr lang="ko-KR" altLang="en-US" dirty="0"/>
              <a:t>레벨에 할당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22747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17675-785B-547B-E78E-F22A485F4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1779E7-472D-4608-4761-A7103FD153E7}"/>
              </a:ext>
            </a:extLst>
          </p:cNvPr>
          <p:cNvSpPr txBox="1"/>
          <p:nvPr/>
        </p:nvSpPr>
        <p:spPr>
          <a:xfrm>
            <a:off x="252252" y="136083"/>
            <a:ext cx="549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FPN(Feature Pyramid Network)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C99DD-691F-69EB-E440-05B99F739E7E}"/>
              </a:ext>
            </a:extLst>
          </p:cNvPr>
          <p:cNvSpPr txBox="1"/>
          <p:nvPr/>
        </p:nvSpPr>
        <p:spPr>
          <a:xfrm>
            <a:off x="394492" y="1179782"/>
            <a:ext cx="114030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ResNet-50 </a:t>
            </a:r>
            <a:r>
              <a:rPr lang="ko-KR" altLang="en-US" dirty="0"/>
              <a:t>기반의 강력한 </a:t>
            </a:r>
            <a:r>
              <a:rPr lang="en-US" altLang="ko-KR" dirty="0"/>
              <a:t>Faster R-CNN </a:t>
            </a:r>
            <a:r>
              <a:rPr lang="ko-KR" altLang="en-US" dirty="0"/>
              <a:t>기준선 대비 </a:t>
            </a:r>
            <a:r>
              <a:rPr lang="en-US" altLang="ko-KR" dirty="0"/>
              <a:t>, FPN </a:t>
            </a:r>
            <a:r>
              <a:rPr lang="ko-KR" altLang="en-US" dirty="0"/>
              <a:t>을 적용했을 때 </a:t>
            </a:r>
            <a:r>
              <a:rPr lang="en-US" altLang="ko-KR" dirty="0"/>
              <a:t>AP </a:t>
            </a:r>
            <a:r>
              <a:rPr lang="ko-KR" altLang="en-US" dirty="0"/>
              <a:t>는 </a:t>
            </a:r>
            <a:r>
              <a:rPr lang="en-US" altLang="ko-KR" dirty="0"/>
              <a:t>2.3 </a:t>
            </a:r>
            <a:r>
              <a:rPr lang="ko-KR" altLang="en-US" dirty="0"/>
              <a:t>점 </a:t>
            </a:r>
            <a:r>
              <a:rPr lang="en-US" altLang="ko-KR" dirty="0"/>
              <a:t>, AP@0.5 </a:t>
            </a:r>
            <a:r>
              <a:rPr lang="ko-KR" altLang="en-US" dirty="0"/>
              <a:t>는 </a:t>
            </a:r>
            <a:r>
              <a:rPr lang="en-US" altLang="ko-KR" dirty="0"/>
              <a:t>3.8 </a:t>
            </a:r>
            <a:r>
              <a:rPr lang="ko-KR" altLang="en-US" dirty="0"/>
              <a:t>점 향상됐다</a:t>
            </a:r>
            <a:br>
              <a:rPr lang="en-US" altLang="ko-KR" dirty="0"/>
            </a:br>
            <a:r>
              <a:rPr lang="en-US" altLang="ko-KR" dirty="0"/>
              <a:t>- ResNet-101 </a:t>
            </a:r>
            <a:r>
              <a:rPr lang="ko-KR" altLang="en-US" dirty="0"/>
              <a:t>백본에 </a:t>
            </a:r>
            <a:r>
              <a:rPr lang="en-US" altLang="ko-KR" dirty="0"/>
              <a:t>FPN</a:t>
            </a:r>
            <a:r>
              <a:rPr lang="ko-KR" altLang="en-US" dirty="0"/>
              <a:t>을 적용한 단일 모델만으로 </a:t>
            </a:r>
            <a:r>
              <a:rPr lang="en-US" altLang="ko-KR" dirty="0"/>
              <a:t>COCO 2016 </a:t>
            </a:r>
            <a:r>
              <a:rPr lang="ko-KR" altLang="en-US" dirty="0"/>
              <a:t>챌린지 우승자를 포함한 기존의 모든 단일 모델을 능가하는 </a:t>
            </a:r>
            <a:r>
              <a:rPr lang="en-US" altLang="ko-KR" dirty="0"/>
              <a:t>36.2 AP(test-dev) </a:t>
            </a:r>
            <a:r>
              <a:rPr lang="ko-KR" altLang="en-US" dirty="0"/>
              <a:t>를 달성했다</a:t>
            </a: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10E3360-5779-8860-F83C-740175048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13" y="2467143"/>
            <a:ext cx="11403016" cy="145752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479D242-EC4D-818C-18BC-085BD2EAD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151" y="4233672"/>
            <a:ext cx="10955279" cy="224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508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648A96-2CF9-FE68-745B-2B5FF35BD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542594-0818-F135-CC4C-90CE325CC4A5}"/>
              </a:ext>
            </a:extLst>
          </p:cNvPr>
          <p:cNvSpPr txBox="1"/>
          <p:nvPr/>
        </p:nvSpPr>
        <p:spPr>
          <a:xfrm>
            <a:off x="252252" y="136083"/>
            <a:ext cx="549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FPN(Feature Pyramid Network)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F36434-CD8C-394F-4B91-3CD45477A585}"/>
              </a:ext>
            </a:extLst>
          </p:cNvPr>
          <p:cNvSpPr txBox="1"/>
          <p:nvPr/>
        </p:nvSpPr>
        <p:spPr>
          <a:xfrm>
            <a:off x="273113" y="1594310"/>
            <a:ext cx="11403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FPN </a:t>
            </a:r>
            <a:r>
              <a:rPr lang="ko-KR" altLang="en-US" dirty="0"/>
              <a:t>은 추가적인 레이어를 포함하지만</a:t>
            </a:r>
            <a:r>
              <a:rPr lang="en-US" altLang="ko-KR" dirty="0"/>
              <a:t>, </a:t>
            </a:r>
            <a:r>
              <a:rPr lang="ko-KR" altLang="en-US" dirty="0"/>
              <a:t>더 가벼운 예측 헤드를 사용하므로</a:t>
            </a:r>
            <a:r>
              <a:rPr lang="en-US" altLang="ko-KR" dirty="0"/>
              <a:t> ResNet-101 </a:t>
            </a:r>
            <a:r>
              <a:rPr lang="ko-KR" altLang="en-US" dirty="0"/>
              <a:t>기반 </a:t>
            </a:r>
            <a:r>
              <a:rPr lang="en-US" altLang="ko-KR" dirty="0"/>
              <a:t>Faster R-CNN </a:t>
            </a:r>
            <a:r>
              <a:rPr lang="ko-KR" altLang="en-US" dirty="0"/>
              <a:t>기준 모델 </a:t>
            </a:r>
            <a:r>
              <a:rPr lang="en-US" altLang="ko-KR" dirty="0"/>
              <a:t>(0.32) </a:t>
            </a:r>
            <a:r>
              <a:rPr lang="ko-KR" altLang="en-US" dirty="0"/>
              <a:t>보다 더 빠른 추론 속도 </a:t>
            </a:r>
            <a:r>
              <a:rPr lang="en-US" altLang="ko-KR" dirty="0"/>
              <a:t>(0.172 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  <a:r>
              <a:rPr lang="ko-KR" altLang="en-US" dirty="0"/>
              <a:t>를 보였다</a:t>
            </a:r>
            <a:endParaRPr lang="en-US" altLang="ko-KR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47F7884-1446-5F74-0973-DAC622CFA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13" y="2490216"/>
            <a:ext cx="10955279" cy="224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0959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B385C1-0DCC-0290-55F0-B78CCBAC5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84EC8F-657B-6E83-082A-331A92BFAD4E}"/>
              </a:ext>
            </a:extLst>
          </p:cNvPr>
          <p:cNvSpPr txBox="1"/>
          <p:nvPr/>
        </p:nvSpPr>
        <p:spPr>
          <a:xfrm>
            <a:off x="181005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9C0BB7-1A86-B66D-77B3-4F846E1D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293" y="3025960"/>
            <a:ext cx="8754697" cy="19052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CA62E5-2D7F-A5D9-41F7-151DB612918D}"/>
              </a:ext>
            </a:extLst>
          </p:cNvPr>
          <p:cNvSpPr txBox="1"/>
          <p:nvPr/>
        </p:nvSpPr>
        <p:spPr>
          <a:xfrm>
            <a:off x="961293" y="1402080"/>
            <a:ext cx="106270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이전 </a:t>
            </a:r>
            <a:r>
              <a:rPr lang="en-US" altLang="ko-KR" dirty="0"/>
              <a:t>Object Detection </a:t>
            </a:r>
            <a:r>
              <a:rPr lang="ko-KR" altLang="en-US" dirty="0"/>
              <a:t>해결을 위한 접근이 분류였다면</a:t>
            </a:r>
            <a:r>
              <a:rPr lang="en-US" altLang="ko-KR" dirty="0"/>
              <a:t>, </a:t>
            </a:r>
            <a:r>
              <a:rPr lang="ko-KR" altLang="en-US" dirty="0"/>
              <a:t>이를 회귀 문제로 재정의하여 해결하고자 했다</a:t>
            </a:r>
            <a:br>
              <a:rPr lang="en-US" altLang="ko-KR" dirty="0"/>
            </a:br>
            <a:r>
              <a:rPr lang="ko-KR" altLang="en-US" dirty="0"/>
              <a:t>단일 신경망 구조로 전체 이미지에서 </a:t>
            </a:r>
            <a:r>
              <a:rPr lang="ko-KR" altLang="en-US" dirty="0" err="1"/>
              <a:t>바운딩</a:t>
            </a:r>
            <a:r>
              <a:rPr lang="ko-KR" altLang="en-US" dirty="0"/>
              <a:t> 박스와 클래스 확률을 직접 예측</a:t>
            </a:r>
            <a:r>
              <a:rPr lang="en-US" altLang="ko-KR" dirty="0"/>
              <a:t>. (end-to-end </a:t>
            </a:r>
            <a:r>
              <a:rPr lang="ko-KR" altLang="en-US" dirty="0"/>
              <a:t>학습 가능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이미지 전체를 처리하기 때문에 </a:t>
            </a:r>
            <a:r>
              <a:rPr lang="en-US" altLang="ko-KR" dirty="0"/>
              <a:t>background error</a:t>
            </a:r>
            <a:r>
              <a:rPr lang="ko-KR" altLang="en-US" dirty="0"/>
              <a:t>가 </a:t>
            </a:r>
            <a:r>
              <a:rPr lang="en-US" altLang="ko-KR" dirty="0"/>
              <a:t>Fast R-CNN</a:t>
            </a:r>
            <a:r>
              <a:rPr lang="ko-KR" altLang="en-US" dirty="0"/>
              <a:t>에 비해 적음</a:t>
            </a:r>
          </a:p>
        </p:txBody>
      </p:sp>
    </p:spTree>
    <p:extLst>
      <p:ext uri="{BB962C8B-B14F-4D97-AF65-F5344CB8AC3E}">
        <p14:creationId xmlns:p14="http://schemas.microsoft.com/office/powerpoint/2010/main" val="28623188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F0615-2473-6882-0932-1B89B869A2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413E2-963B-8311-971C-D7E6F43D20CA}"/>
              </a:ext>
            </a:extLst>
          </p:cNvPr>
          <p:cNvSpPr txBox="1"/>
          <p:nvPr/>
        </p:nvSpPr>
        <p:spPr>
          <a:xfrm>
            <a:off x="229773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4BFE7F-DAF9-F50C-1E1F-B6569DE8560B}"/>
              </a:ext>
            </a:extLst>
          </p:cNvPr>
          <p:cNvSpPr txBox="1"/>
          <p:nvPr/>
        </p:nvSpPr>
        <p:spPr>
          <a:xfrm>
            <a:off x="4718693" y="1426464"/>
            <a:ext cx="71563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이미지 전체를 </a:t>
            </a:r>
            <a:r>
              <a:rPr lang="en-US" altLang="ko-KR" dirty="0" err="1"/>
              <a:t>SxS</a:t>
            </a:r>
            <a:r>
              <a:rPr lang="ko-KR" altLang="en-US" dirty="0"/>
              <a:t> 그리드로 나눔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만약 어떤 객체의 중심점이 특정 그리드 셀</a:t>
            </a:r>
            <a:r>
              <a:rPr lang="en-US" altLang="ko-KR" dirty="0"/>
              <a:t>(gride cell)</a:t>
            </a:r>
            <a:r>
              <a:rPr lang="ko-KR" altLang="en-US" dirty="0"/>
              <a:t>에 포함된다면</a:t>
            </a:r>
            <a:r>
              <a:rPr lang="en-US" altLang="ko-KR" dirty="0"/>
              <a:t>, </a:t>
            </a:r>
            <a:r>
              <a:rPr lang="ko-KR" altLang="en-US" dirty="0"/>
              <a:t>그리드 셀이 해당 객체 탐지 책임을 진다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각각 그리드 셀은 </a:t>
            </a:r>
            <a:r>
              <a:rPr lang="en-US" altLang="ko-KR" dirty="0"/>
              <a:t>B</a:t>
            </a:r>
            <a:r>
              <a:rPr lang="ko-KR" altLang="en-US" dirty="0"/>
              <a:t>개의 </a:t>
            </a:r>
            <a:r>
              <a:rPr lang="ko-KR" altLang="en-US" dirty="0" err="1"/>
              <a:t>바운딩</a:t>
            </a:r>
            <a:r>
              <a:rPr lang="ko-KR" altLang="en-US" dirty="0"/>
              <a:t> 박스</a:t>
            </a:r>
            <a:r>
              <a:rPr lang="en-US" altLang="ko-KR" dirty="0"/>
              <a:t>, </a:t>
            </a:r>
            <a:r>
              <a:rPr lang="ko-KR" altLang="en-US" dirty="0" err="1"/>
              <a:t>바운딩</a:t>
            </a:r>
            <a:r>
              <a:rPr lang="ko-KR" altLang="en-US" dirty="0"/>
              <a:t> 박스에 대한 </a:t>
            </a:r>
            <a:r>
              <a:rPr lang="en-US" altLang="ko-KR" dirty="0"/>
              <a:t>confidence score</a:t>
            </a:r>
            <a:r>
              <a:rPr lang="ko-KR" altLang="en-US" dirty="0"/>
              <a:t>를 예측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바운딩</a:t>
            </a:r>
            <a:r>
              <a:rPr lang="ko-KR" altLang="en-US" dirty="0"/>
              <a:t> 박스와 </a:t>
            </a:r>
            <a:r>
              <a:rPr lang="en-US" altLang="ko-KR" dirty="0"/>
              <a:t>confidence Score</a:t>
            </a:r>
            <a:r>
              <a:rPr lang="ko-KR" altLang="en-US" dirty="0"/>
              <a:t>는 </a:t>
            </a:r>
            <a:r>
              <a:rPr lang="en-US" altLang="ko-KR" dirty="0"/>
              <a:t>(x,</a:t>
            </a:r>
            <a:r>
              <a:rPr lang="ko-KR" altLang="en-US" dirty="0"/>
              <a:t> </a:t>
            </a:r>
            <a:r>
              <a:rPr lang="en-US" altLang="ko-KR" dirty="0"/>
              <a:t>y,</a:t>
            </a:r>
            <a:r>
              <a:rPr lang="ko-KR" altLang="en-US" dirty="0"/>
              <a:t> </a:t>
            </a:r>
            <a:r>
              <a:rPr lang="en-US" altLang="ko-KR" dirty="0"/>
              <a:t>w,</a:t>
            </a:r>
            <a:r>
              <a:rPr lang="ko-KR" altLang="en-US" dirty="0"/>
              <a:t> </a:t>
            </a:r>
            <a:r>
              <a:rPr lang="en-US" altLang="ko-KR" dirty="0"/>
              <a:t>h,</a:t>
            </a:r>
            <a:r>
              <a:rPr lang="ko-KR" altLang="en-US" dirty="0"/>
              <a:t> </a:t>
            </a:r>
            <a:r>
              <a:rPr lang="en-US" altLang="ko-KR" dirty="0"/>
              <a:t>confidence) </a:t>
            </a:r>
            <a:r>
              <a:rPr lang="ko-KR" altLang="en-US" dirty="0"/>
              <a:t>총 </a:t>
            </a:r>
            <a:r>
              <a:rPr lang="en-US" altLang="ko-KR" dirty="0"/>
              <a:t>5</a:t>
            </a:r>
            <a:r>
              <a:rPr lang="ko-KR" altLang="en-US" dirty="0"/>
              <a:t>개의 값을 가짐</a:t>
            </a:r>
            <a:br>
              <a:rPr lang="en-US" altLang="ko-KR" dirty="0"/>
            </a:br>
            <a:r>
              <a:rPr lang="en-US" altLang="ko-KR" dirty="0"/>
              <a:t>x,</a:t>
            </a:r>
            <a:r>
              <a:rPr lang="ko-KR" altLang="en-US" dirty="0"/>
              <a:t> </a:t>
            </a:r>
            <a:r>
              <a:rPr lang="en-US" altLang="ko-KR" dirty="0"/>
              <a:t>y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Box </a:t>
            </a:r>
            <a:r>
              <a:rPr lang="ko-KR" altLang="en-US" dirty="0"/>
              <a:t>중심 좌표로 셀 내 상대적 위치</a:t>
            </a:r>
            <a:r>
              <a:rPr lang="en-US" altLang="ko-KR" dirty="0"/>
              <a:t>, 0~1 </a:t>
            </a:r>
            <a:r>
              <a:rPr lang="ko-KR" altLang="en-US" dirty="0"/>
              <a:t>사이 값</a:t>
            </a:r>
            <a:br>
              <a:rPr lang="en-US" altLang="ko-KR" dirty="0"/>
            </a:br>
            <a:r>
              <a:rPr lang="en-US" altLang="ko-KR" dirty="0"/>
              <a:t>w, h : Box </a:t>
            </a:r>
            <a:r>
              <a:rPr lang="ko-KR" altLang="en-US" dirty="0"/>
              <a:t>크기로 전체 이미지에 대한 상대적 크기</a:t>
            </a:r>
            <a:r>
              <a:rPr lang="en-US" altLang="ko-KR" dirty="0"/>
              <a:t>, 0~1 </a:t>
            </a:r>
            <a:r>
              <a:rPr lang="ko-KR" altLang="en-US" dirty="0"/>
              <a:t>사이 값</a:t>
            </a:r>
            <a:br>
              <a:rPr lang="en-US" altLang="ko-KR" dirty="0"/>
            </a:br>
            <a:r>
              <a:rPr lang="en-US" altLang="ko-KR" dirty="0"/>
              <a:t>confidence Score : </a:t>
            </a:r>
            <a:r>
              <a:rPr lang="ko-KR" altLang="en-US" dirty="0" err="1"/>
              <a:t>바운딩</a:t>
            </a:r>
            <a:r>
              <a:rPr lang="ko-KR" altLang="en-US" dirty="0"/>
              <a:t> 박스의 예측이 얼마나 정확한지에 대한 점수</a:t>
            </a:r>
            <a:br>
              <a:rPr lang="en-US" altLang="ko-KR" dirty="0"/>
            </a:b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CEF096-128F-FC07-A8B1-E75933C44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235" y="1290557"/>
            <a:ext cx="3553321" cy="3886742"/>
          </a:xfrm>
          <a:prstGeom prst="rect">
            <a:avLst/>
          </a:prstGeom>
        </p:spPr>
      </p:pic>
      <p:sp>
        <p:nvSpPr>
          <p:cNvPr id="11" name="Rectangle 5">
            <a:extLst>
              <a:ext uri="{FF2B5EF4-FFF2-40B4-BE49-F238E27FC236}">
                <a16:creationId xmlns:a16="http://schemas.microsoft.com/office/drawing/2014/main" id="{27363620-BE3D-C18D-A544-768CB4C6CB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4050" y="4887251"/>
            <a:ext cx="715631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IOU</a:t>
            </a: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를 반영했으며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객체가 없을 땐 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0</a:t>
            </a: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에 가깝다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F0C2C211-A537-F813-7587-DC5AAE5C0F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795536A-DE9A-B94A-4904-155D6EDDB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050" y="4547468"/>
            <a:ext cx="2781688" cy="29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6718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7EDB7-8018-6E96-A9AA-631A134B3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E047EB-50AE-DCB1-60EC-5A9D24573425}"/>
              </a:ext>
            </a:extLst>
          </p:cNvPr>
          <p:cNvSpPr txBox="1"/>
          <p:nvPr/>
        </p:nvSpPr>
        <p:spPr>
          <a:xfrm>
            <a:off x="229773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357A0-2F07-99CC-81D8-73360AEF6EA4}"/>
              </a:ext>
            </a:extLst>
          </p:cNvPr>
          <p:cNvSpPr txBox="1"/>
          <p:nvPr/>
        </p:nvSpPr>
        <p:spPr>
          <a:xfrm>
            <a:off x="3938405" y="1146048"/>
            <a:ext cx="71563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예측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각각 그리드 셀은 </a:t>
            </a:r>
            <a:r>
              <a:rPr lang="en-US" altLang="ko-KR" dirty="0"/>
              <a:t>B</a:t>
            </a:r>
            <a:r>
              <a:rPr lang="ko-KR" altLang="en-US" dirty="0"/>
              <a:t>개의 </a:t>
            </a:r>
            <a:r>
              <a:rPr lang="ko-KR" altLang="en-US" dirty="0" err="1"/>
              <a:t>바운딩</a:t>
            </a:r>
            <a:r>
              <a:rPr lang="ko-KR" altLang="en-US" dirty="0"/>
              <a:t> 박스</a:t>
            </a:r>
            <a:r>
              <a:rPr lang="en-US" altLang="ko-KR" dirty="0"/>
              <a:t>, </a:t>
            </a:r>
            <a:r>
              <a:rPr lang="ko-KR" altLang="en-US" dirty="0" err="1"/>
              <a:t>바운딩</a:t>
            </a:r>
            <a:r>
              <a:rPr lang="ko-KR" altLang="en-US" dirty="0"/>
              <a:t> 박스에 대한 </a:t>
            </a:r>
            <a:r>
              <a:rPr lang="en-US" altLang="ko-KR" dirty="0"/>
              <a:t>confidence score</a:t>
            </a:r>
            <a:r>
              <a:rPr lang="ko-KR" altLang="en-US" dirty="0"/>
              <a:t>를 예측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바운딩</a:t>
            </a:r>
            <a:r>
              <a:rPr lang="ko-KR" altLang="en-US" dirty="0"/>
              <a:t> 박스와 </a:t>
            </a:r>
            <a:r>
              <a:rPr lang="en-US" altLang="ko-KR" dirty="0"/>
              <a:t>confidence Score</a:t>
            </a:r>
            <a:r>
              <a:rPr lang="ko-KR" altLang="en-US" dirty="0"/>
              <a:t>는 </a:t>
            </a:r>
            <a:r>
              <a:rPr lang="en-US" altLang="ko-KR" dirty="0"/>
              <a:t>(x,</a:t>
            </a:r>
            <a:r>
              <a:rPr lang="ko-KR" altLang="en-US" dirty="0"/>
              <a:t> </a:t>
            </a:r>
            <a:r>
              <a:rPr lang="en-US" altLang="ko-KR" dirty="0"/>
              <a:t>y,</a:t>
            </a:r>
            <a:r>
              <a:rPr lang="ko-KR" altLang="en-US" dirty="0"/>
              <a:t> </a:t>
            </a:r>
            <a:r>
              <a:rPr lang="en-US" altLang="ko-KR" dirty="0"/>
              <a:t>w,</a:t>
            </a:r>
            <a:r>
              <a:rPr lang="ko-KR" altLang="en-US" dirty="0"/>
              <a:t> </a:t>
            </a:r>
            <a:r>
              <a:rPr lang="en-US" altLang="ko-KR" dirty="0"/>
              <a:t>h,</a:t>
            </a:r>
            <a:r>
              <a:rPr lang="ko-KR" altLang="en-US" dirty="0"/>
              <a:t> </a:t>
            </a:r>
            <a:r>
              <a:rPr lang="en-US" altLang="ko-KR" dirty="0"/>
              <a:t>confidence) </a:t>
            </a:r>
            <a:r>
              <a:rPr lang="ko-KR" altLang="en-US" dirty="0"/>
              <a:t>총 </a:t>
            </a:r>
            <a:r>
              <a:rPr lang="en-US" altLang="ko-KR" dirty="0"/>
              <a:t>5</a:t>
            </a:r>
            <a:r>
              <a:rPr lang="ko-KR" altLang="en-US" dirty="0"/>
              <a:t>개의 값을 가짐</a:t>
            </a:r>
            <a:br>
              <a:rPr lang="en-US" altLang="ko-KR" dirty="0"/>
            </a:br>
            <a:r>
              <a:rPr lang="en-US" altLang="ko-KR" dirty="0"/>
              <a:t>x,</a:t>
            </a:r>
            <a:r>
              <a:rPr lang="ko-KR" altLang="en-US" dirty="0"/>
              <a:t> </a:t>
            </a:r>
            <a:r>
              <a:rPr lang="en-US" altLang="ko-KR" dirty="0"/>
              <a:t>y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Box </a:t>
            </a:r>
            <a:r>
              <a:rPr lang="ko-KR" altLang="en-US" dirty="0"/>
              <a:t>중심 좌표로 셀 내 상대적 위치</a:t>
            </a:r>
            <a:r>
              <a:rPr lang="en-US" altLang="ko-KR" dirty="0"/>
              <a:t>, 0~1 </a:t>
            </a:r>
            <a:r>
              <a:rPr lang="ko-KR" altLang="en-US" dirty="0"/>
              <a:t>사이 값</a:t>
            </a:r>
            <a:br>
              <a:rPr lang="en-US" altLang="ko-KR" dirty="0"/>
            </a:br>
            <a:r>
              <a:rPr lang="en-US" altLang="ko-KR" dirty="0"/>
              <a:t>w, h : Box </a:t>
            </a:r>
            <a:r>
              <a:rPr lang="ko-KR" altLang="en-US" dirty="0"/>
              <a:t>크기로 전체 이미지에 대한 상대적 크기</a:t>
            </a:r>
            <a:r>
              <a:rPr lang="en-US" altLang="ko-KR" dirty="0"/>
              <a:t>, 0~1 </a:t>
            </a:r>
            <a:r>
              <a:rPr lang="ko-KR" altLang="en-US" dirty="0"/>
              <a:t>사이 값</a:t>
            </a:r>
            <a:br>
              <a:rPr lang="en-US" altLang="ko-KR" dirty="0"/>
            </a:br>
            <a:r>
              <a:rPr lang="en-US" altLang="ko-KR" dirty="0"/>
              <a:t>confidence Score : </a:t>
            </a:r>
            <a:r>
              <a:rPr lang="ko-KR" altLang="en-US" dirty="0" err="1"/>
              <a:t>바운딩</a:t>
            </a:r>
            <a:r>
              <a:rPr lang="ko-KR" altLang="en-US" dirty="0"/>
              <a:t> 박스의 예측이 얼마나 정확한지에 대한 점수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D7FA706A-4F74-7B29-6BC7-54998185B7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7874" y="4330284"/>
            <a:ext cx="715631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각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셀의 </a:t>
            </a:r>
            <a:r>
              <a:rPr kumimoji="0" lang="ko-KR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바운딩</a:t>
            </a: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박스의 수 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</a:t>
            </a: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와 관계 없이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그리드 셀 당 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</a:t>
            </a: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의 </a:t>
            </a:r>
            <a:r>
              <a:rPr lang="en-US" altLang="ko-KR" dirty="0"/>
              <a:t>conditional class</a:t>
            </a:r>
            <a:r>
              <a:rPr lang="ko-KR" altLang="en-US" dirty="0"/>
              <a:t>를 만든다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또한 셀 당 하나의 </a:t>
            </a:r>
            <a:r>
              <a:rPr lang="en-US" altLang="ko-KR" dirty="0"/>
              <a:t>class</a:t>
            </a:r>
            <a:r>
              <a:rPr lang="ko-KR" altLang="en-US" dirty="0"/>
              <a:t>만을 예측</a:t>
            </a:r>
            <a:r>
              <a:rPr lang="en-US" altLang="ko-KR" dirty="0"/>
              <a:t>.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B8DFDB3C-E11D-7481-A979-6FB9C8224C2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03D48F3-03FB-2859-6085-149E8CA57D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13" r="-1"/>
          <a:stretch>
            <a:fillRect/>
          </a:stretch>
        </p:blipFill>
        <p:spPr>
          <a:xfrm>
            <a:off x="431800" y="991045"/>
            <a:ext cx="2922097" cy="453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1689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04A010-9F81-399C-AAC3-B728E352A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5D8C4E-4483-B574-D36B-F01F58DE225D}"/>
              </a:ext>
            </a:extLst>
          </p:cNvPr>
          <p:cNvSpPr txBox="1"/>
          <p:nvPr/>
        </p:nvSpPr>
        <p:spPr>
          <a:xfrm>
            <a:off x="229773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97BC3F-4446-1A8F-4BEF-10D7B993C94B}"/>
              </a:ext>
            </a:extLst>
          </p:cNvPr>
          <p:cNvSpPr txBox="1"/>
          <p:nvPr/>
        </p:nvSpPr>
        <p:spPr>
          <a:xfrm>
            <a:off x="431800" y="4342648"/>
            <a:ext cx="11296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각 그리드 셀들에 대한 예측 값들은 하나의 </a:t>
            </a:r>
            <a:r>
              <a:rPr lang="en-US" altLang="ko-KR" dirty="0"/>
              <a:t>Tensor</a:t>
            </a:r>
            <a:r>
              <a:rPr lang="ko-KR" altLang="en-US" dirty="0"/>
              <a:t>로 통합된다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S = 7, B = 2, C = 20</a:t>
            </a:r>
            <a:r>
              <a:rPr lang="ko-KR" altLang="en-US" dirty="0"/>
              <a:t>일 때 최종 출력 </a:t>
            </a:r>
            <a:r>
              <a:rPr lang="en-US" altLang="ko-KR" dirty="0"/>
              <a:t>Tensor </a:t>
            </a:r>
            <a:r>
              <a:rPr lang="ko-KR" altLang="en-US" dirty="0"/>
              <a:t>크기는 </a:t>
            </a:r>
            <a:r>
              <a:rPr lang="en-US" altLang="ko-KR" dirty="0"/>
              <a:t>7 × 7 × (2 × 5 + 20) = 7 × 7 × 30.</a:t>
            </a:r>
            <a:br>
              <a:rPr lang="en-US" altLang="ko-KR" dirty="0"/>
            </a:br>
            <a:r>
              <a:rPr lang="ko-KR" altLang="en-US" dirty="0"/>
              <a:t>이는 각 그리드</a:t>
            </a:r>
            <a:r>
              <a:rPr lang="en-US" altLang="ko-KR" dirty="0"/>
              <a:t>(S × S)</a:t>
            </a:r>
            <a:r>
              <a:rPr lang="ko-KR" altLang="en-US" dirty="0"/>
              <a:t>별로 </a:t>
            </a:r>
            <a:r>
              <a:rPr lang="en-US" altLang="ko-KR" dirty="0"/>
              <a:t>B</a:t>
            </a:r>
            <a:r>
              <a:rPr lang="ko-KR" altLang="en-US" dirty="0"/>
              <a:t>개의 </a:t>
            </a:r>
            <a:r>
              <a:rPr lang="en-US" altLang="ko-KR" dirty="0"/>
              <a:t>bounding box </a:t>
            </a:r>
            <a:r>
              <a:rPr lang="ko-KR" altLang="en-US" dirty="0"/>
              <a:t>와 </a:t>
            </a:r>
            <a:r>
              <a:rPr lang="en-US" altLang="ko-KR" dirty="0"/>
              <a:t>confidence score </a:t>
            </a:r>
            <a:r>
              <a:rPr lang="ko-KR" altLang="en-US" dirty="0"/>
              <a:t>를 예측한 값</a:t>
            </a:r>
            <a:r>
              <a:rPr lang="en-US" altLang="ko-KR" dirty="0"/>
              <a:t>(B × 5)</a:t>
            </a:r>
            <a:r>
              <a:rPr lang="ko-KR" altLang="en-US" dirty="0"/>
              <a:t>과 </a:t>
            </a:r>
            <a:r>
              <a:rPr lang="en-US" altLang="ko-KR" dirty="0"/>
              <a:t>conditional class probability C</a:t>
            </a:r>
            <a:r>
              <a:rPr lang="ko-KR" altLang="en-US" dirty="0"/>
              <a:t>를 합했다는 뜻이다</a:t>
            </a:r>
            <a:r>
              <a:rPr lang="en-US" altLang="ko-KR" dirty="0"/>
              <a:t>.</a:t>
            </a:r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632B5CB8-B7EC-A66E-D5CD-9AD42FCBF51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1680B62-3730-E124-87F2-5D501ACDA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874" y="3860712"/>
            <a:ext cx="2781688" cy="29531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ABC0602-862A-0971-464F-BAC018EEB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774181"/>
            <a:ext cx="7973538" cy="338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2944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4E7D1-3BA0-05EC-D7E7-1E172E748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F31AA0-559C-0F2F-D8CF-3F31A408D5FE}"/>
              </a:ext>
            </a:extLst>
          </p:cNvPr>
          <p:cNvSpPr txBox="1"/>
          <p:nvPr/>
        </p:nvSpPr>
        <p:spPr>
          <a:xfrm>
            <a:off x="229773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5AD147-6472-D235-4BF9-3C4DE3C3EBE8}"/>
              </a:ext>
            </a:extLst>
          </p:cNvPr>
          <p:cNvSpPr txBox="1"/>
          <p:nvPr/>
        </p:nvSpPr>
        <p:spPr>
          <a:xfrm>
            <a:off x="431800" y="4342648"/>
            <a:ext cx="11296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구조</a:t>
            </a:r>
            <a:endParaRPr lang="en-US" altLang="ko-KR" dirty="0"/>
          </a:p>
          <a:p>
            <a:r>
              <a:rPr lang="en-US" altLang="ko-KR" dirty="0"/>
              <a:t>24</a:t>
            </a:r>
            <a:r>
              <a:rPr lang="ko-KR" altLang="en-US" dirty="0"/>
              <a:t>개의 </a:t>
            </a:r>
            <a:r>
              <a:rPr lang="en-US" altLang="ko-KR" dirty="0"/>
              <a:t>conv </a:t>
            </a:r>
            <a:r>
              <a:rPr lang="ko-KR" altLang="en-US" dirty="0"/>
              <a:t>레이어와 </a:t>
            </a:r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Fc </a:t>
            </a:r>
            <a:r>
              <a:rPr lang="ko-KR" altLang="en-US" dirty="0"/>
              <a:t>레이어로 구성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GoogLeNet</a:t>
            </a:r>
            <a:r>
              <a:rPr lang="ko-KR" altLang="en-US" dirty="0"/>
              <a:t>에서 영감을 받아 </a:t>
            </a:r>
            <a:r>
              <a:rPr lang="en-US" altLang="ko-KR" dirty="0"/>
              <a:t>inception module </a:t>
            </a:r>
            <a:r>
              <a:rPr lang="ko-KR" altLang="en-US" dirty="0"/>
              <a:t>대신 </a:t>
            </a:r>
            <a:r>
              <a:rPr lang="en-US" altLang="ko-KR" dirty="0"/>
              <a:t>1 × 1 reduction layer </a:t>
            </a:r>
            <a:r>
              <a:rPr lang="ko-KR" altLang="en-US" dirty="0"/>
              <a:t>이후 </a:t>
            </a:r>
            <a:r>
              <a:rPr lang="en-US" altLang="ko-KR" dirty="0"/>
              <a:t>3 × 3 convolutional layer </a:t>
            </a:r>
            <a:r>
              <a:rPr lang="ko-KR" altLang="en-US" dirty="0"/>
              <a:t>사용 </a:t>
            </a:r>
            <a:r>
              <a:rPr lang="en-US" altLang="ko-KR" dirty="0"/>
              <a:t>(※ Fast YOLO</a:t>
            </a:r>
            <a:r>
              <a:rPr lang="ko-KR" altLang="en-US" dirty="0"/>
              <a:t>의 경우는 </a:t>
            </a:r>
            <a:r>
              <a:rPr lang="en-US" altLang="ko-KR" dirty="0"/>
              <a:t>24</a:t>
            </a:r>
            <a:r>
              <a:rPr lang="ko-KR" altLang="en-US" dirty="0"/>
              <a:t>개의 </a:t>
            </a:r>
            <a:r>
              <a:rPr lang="en-US" altLang="ko-KR" dirty="0"/>
              <a:t>Conv layer </a:t>
            </a:r>
            <a:r>
              <a:rPr lang="ko-KR" altLang="en-US" dirty="0"/>
              <a:t>대신 </a:t>
            </a:r>
            <a:r>
              <a:rPr lang="en-US" altLang="ko-KR" dirty="0"/>
              <a:t>9</a:t>
            </a:r>
            <a:r>
              <a:rPr lang="ko-KR" altLang="en-US" dirty="0"/>
              <a:t>개 사용</a:t>
            </a:r>
            <a:r>
              <a:rPr lang="en-US" altLang="ko-KR" dirty="0"/>
              <a:t>, </a:t>
            </a:r>
            <a:r>
              <a:rPr lang="ko-KR" altLang="en-US" dirty="0"/>
              <a:t>그 외는 </a:t>
            </a:r>
            <a:r>
              <a:rPr lang="en-US" altLang="ko-KR" dirty="0"/>
              <a:t>YOLO</a:t>
            </a:r>
            <a:r>
              <a:rPr lang="ko-KR" altLang="en-US" dirty="0"/>
              <a:t>와 동일</a:t>
            </a:r>
            <a:r>
              <a:rPr lang="en-US" altLang="ko-KR" dirty="0"/>
              <a:t>)</a:t>
            </a:r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06095DB2-9AFB-FCD0-B2D3-F89A8EA348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134D2D2-5D6C-5885-F8E5-C89583DAE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874" y="3860712"/>
            <a:ext cx="2781688" cy="29531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6C57F98-049D-F997-4D86-5E0CFE8F1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8718"/>
            <a:ext cx="8326012" cy="335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1627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52181-4A0D-DA70-52AE-9D386F7E8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927C62-F086-B2CD-DF94-60875C85A08A}"/>
              </a:ext>
            </a:extLst>
          </p:cNvPr>
          <p:cNvSpPr txBox="1"/>
          <p:nvPr/>
        </p:nvSpPr>
        <p:spPr>
          <a:xfrm>
            <a:off x="229773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9A40A1-39DD-0128-FC1B-36F3D70BE47B}"/>
              </a:ext>
            </a:extLst>
          </p:cNvPr>
          <p:cNvSpPr txBox="1"/>
          <p:nvPr/>
        </p:nvSpPr>
        <p:spPr>
          <a:xfrm>
            <a:off x="229773" y="2743363"/>
            <a:ext cx="112969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학습</a:t>
            </a:r>
            <a:endParaRPr lang="en-US" altLang="ko-KR" dirty="0"/>
          </a:p>
          <a:p>
            <a:r>
              <a:rPr lang="ko-KR" altLang="en-US" dirty="0"/>
              <a:t>사전 학습이 끝난 모델을 </a:t>
            </a:r>
            <a:r>
              <a:rPr lang="en-US" altLang="ko-KR" dirty="0"/>
              <a:t>Object Detection </a:t>
            </a:r>
            <a:r>
              <a:rPr lang="ko-KR" altLang="en-US" dirty="0"/>
              <a:t>변환하고 학습을 시작하게 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24</a:t>
            </a:r>
            <a:r>
              <a:rPr lang="ko-KR" altLang="en-US" dirty="0"/>
              <a:t>개의 </a:t>
            </a:r>
            <a:r>
              <a:rPr lang="en-US" altLang="ko-KR" dirty="0"/>
              <a:t>conv </a:t>
            </a:r>
            <a:r>
              <a:rPr lang="ko-KR" altLang="en-US" dirty="0"/>
              <a:t>레이어와 </a:t>
            </a:r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Fc </a:t>
            </a:r>
            <a:r>
              <a:rPr lang="ko-KR" altLang="en-US" dirty="0"/>
              <a:t>레이어로 구성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224x224 </a:t>
            </a:r>
            <a:r>
              <a:rPr lang="ko-KR" altLang="en-US" dirty="0"/>
              <a:t>해상도의 의미로 </a:t>
            </a:r>
            <a:r>
              <a:rPr lang="en-US" altLang="ko-KR" dirty="0"/>
              <a:t>ImageNet 1000-class dataset</a:t>
            </a:r>
            <a:r>
              <a:rPr lang="ko-KR" altLang="en-US" dirty="0"/>
              <a:t>을 사전 학습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pretrained network</a:t>
            </a:r>
            <a:r>
              <a:rPr lang="ko-KR" altLang="en-US" dirty="0"/>
              <a:t>의 </a:t>
            </a:r>
            <a:r>
              <a:rPr lang="en-US" altLang="ko-KR" dirty="0"/>
              <a:t>backbone</a:t>
            </a:r>
            <a:r>
              <a:rPr lang="ko-KR" altLang="en-US" dirty="0"/>
              <a:t>을 활용하여 이를 </a:t>
            </a:r>
            <a:r>
              <a:rPr lang="en-US" altLang="ko-KR" dirty="0"/>
              <a:t>Object Detection</a:t>
            </a:r>
            <a:r>
              <a:rPr lang="ko-KR" altLang="en-US" dirty="0"/>
              <a:t>용으로 변환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Object Detection</a:t>
            </a:r>
            <a:r>
              <a:rPr lang="ko-KR" altLang="en-US" dirty="0"/>
              <a:t>은 정교한 시각 정보를 요구</a:t>
            </a:r>
            <a:r>
              <a:rPr lang="en-US" altLang="ko-KR" dirty="0"/>
              <a:t>, </a:t>
            </a:r>
            <a:r>
              <a:rPr lang="ko-KR" altLang="en-US" dirty="0"/>
              <a:t>해상도가 높아야 하므로 </a:t>
            </a:r>
            <a:r>
              <a:rPr lang="en-US" altLang="ko-KR" dirty="0"/>
              <a:t>224x224 &gt; 448x448 </a:t>
            </a:r>
            <a:r>
              <a:rPr lang="ko-KR" altLang="en-US" dirty="0"/>
              <a:t>리사이즈</a:t>
            </a:r>
            <a:endParaRPr lang="en-US" altLang="ko-KR" dirty="0"/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219B99C4-3380-0CFB-91BA-A582BDEAF1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EBD0E5C-CFF3-0A00-1165-4DBD8AF56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774181"/>
            <a:ext cx="4426020" cy="178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0540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EFE570-A04E-8529-CE51-209F1EE51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749A13-55BA-32C0-AF5D-5EBE79B884B1}"/>
              </a:ext>
            </a:extLst>
          </p:cNvPr>
          <p:cNvSpPr txBox="1"/>
          <p:nvPr/>
        </p:nvSpPr>
        <p:spPr>
          <a:xfrm>
            <a:off x="229773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A89F2E-3E18-8818-D150-B93E86B8FC9C}"/>
              </a:ext>
            </a:extLst>
          </p:cNvPr>
          <p:cNvSpPr txBox="1"/>
          <p:nvPr/>
        </p:nvSpPr>
        <p:spPr>
          <a:xfrm>
            <a:off x="6096000" y="914307"/>
            <a:ext cx="5308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손실 함수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372C47F2-FCFF-5474-6D97-CA69807ADC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AEA309-E2DA-2BEA-1CBF-7FF9B88D9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505" y="1142379"/>
            <a:ext cx="5403495" cy="4108797"/>
          </a:xfrm>
          <a:prstGeom prst="rect">
            <a:avLst/>
          </a:pr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01BDC18-E5E5-D0B4-A83E-C996FDCFCE4F}"/>
              </a:ext>
            </a:extLst>
          </p:cNvPr>
          <p:cNvGraphicFramePr>
            <a:graphicFrameLocks noGrp="1"/>
          </p:cNvGraphicFramePr>
          <p:nvPr/>
        </p:nvGraphicFramePr>
        <p:xfrm>
          <a:off x="6190737" y="1574800"/>
          <a:ext cx="5308758" cy="239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5423">
                  <a:extLst>
                    <a:ext uri="{9D8B030D-6E8A-4147-A177-3AD203B41FA5}">
                      <a16:colId xmlns:a16="http://schemas.microsoft.com/office/drawing/2014/main" val="1251594718"/>
                    </a:ext>
                  </a:extLst>
                </a:gridCol>
                <a:gridCol w="4123335">
                  <a:extLst>
                    <a:ext uri="{9D8B030D-6E8A-4147-A177-3AD203B41FA5}">
                      <a16:colId xmlns:a16="http://schemas.microsoft.com/office/drawing/2014/main" val="14014885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변수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449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l-GR" altLang="ko-KR" dirty="0"/>
                        <a:t>λ</a:t>
                      </a:r>
                      <a:r>
                        <a:rPr lang="en-US" altLang="ko-KR" dirty="0"/>
                        <a:t>coord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BBox</a:t>
                      </a:r>
                      <a:r>
                        <a:rPr lang="ko-KR" altLang="en-US" dirty="0"/>
                        <a:t>의 좌표 예측 오차의 중요도 조절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484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l-GR" altLang="ko-KR" dirty="0"/>
                        <a:t>λ</a:t>
                      </a:r>
                      <a:r>
                        <a:rPr lang="en-US" altLang="ko-KR" dirty="0" err="1"/>
                        <a:t>noobj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객체가 없는 </a:t>
                      </a:r>
                      <a:r>
                        <a:rPr lang="en-US" altLang="ko-KR" dirty="0" err="1"/>
                        <a:t>BBox</a:t>
                      </a:r>
                      <a:r>
                        <a:rPr lang="ko-KR" altLang="en-US" dirty="0"/>
                        <a:t>의 </a:t>
                      </a:r>
                      <a:r>
                        <a:rPr lang="en-US" altLang="ko-KR" dirty="0"/>
                        <a:t>confidence </a:t>
                      </a:r>
                      <a:r>
                        <a:rPr lang="ko-KR" altLang="en-US" dirty="0"/>
                        <a:t>오차 중요도 조절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8998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1 </a:t>
                      </a:r>
                      <a:r>
                        <a:rPr lang="en-US" altLang="ko-KR" dirty="0" err="1"/>
                        <a:t>noobj</a:t>
                      </a:r>
                      <a:r>
                        <a:rPr lang="en-US" altLang="ko-KR" dirty="0"/>
                        <a:t> </a:t>
                      </a:r>
                      <a:r>
                        <a:rPr lang="en-US" altLang="ko-KR" dirty="0" err="1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객체가 「셀 </a:t>
                      </a:r>
                      <a:r>
                        <a:rPr lang="en-US" altLang="ko-KR" dirty="0" err="1"/>
                        <a:t>i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」에 있는지 여부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950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1 </a:t>
                      </a:r>
                      <a:r>
                        <a:rPr lang="en-US" altLang="ko-KR" dirty="0" err="1"/>
                        <a:t>noobj</a:t>
                      </a:r>
                      <a:r>
                        <a:rPr lang="en-US" altLang="ko-KR" dirty="0"/>
                        <a:t> </a:t>
                      </a:r>
                      <a:r>
                        <a:rPr lang="en-US" altLang="ko-KR" dirty="0" err="1"/>
                        <a:t>ij</a:t>
                      </a:r>
                      <a:r>
                        <a:rPr lang="en-US" altLang="ko-KR" dirty="0"/>
                        <a:t>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「셀 </a:t>
                      </a:r>
                      <a:r>
                        <a:rPr lang="en-US" altLang="ko-KR" dirty="0" err="1"/>
                        <a:t>i</a:t>
                      </a:r>
                      <a:r>
                        <a:rPr lang="ko-KR" altLang="en-US" dirty="0"/>
                        <a:t>」의 「</a:t>
                      </a:r>
                      <a:r>
                        <a:rPr lang="en-US" altLang="ko-KR" dirty="0"/>
                        <a:t>j</a:t>
                      </a:r>
                      <a:r>
                        <a:rPr lang="ko-KR" altLang="en-US" dirty="0"/>
                        <a:t>번째 </a:t>
                      </a:r>
                      <a:r>
                        <a:rPr lang="en-US" altLang="ko-KR" dirty="0" err="1"/>
                        <a:t>BBox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 err="1"/>
                        <a:t>예측기」가</a:t>
                      </a:r>
                      <a:r>
                        <a:rPr lang="ko-KR" altLang="en-US" dirty="0"/>
                        <a:t> 해당 예측에 대한 책임이 있는지 여부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990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8618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D84C26-4BEB-A06E-C3D5-98D0DEB5C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EFDE2A-E5B1-BB26-891B-0F9CECC8632D}"/>
              </a:ext>
            </a:extLst>
          </p:cNvPr>
          <p:cNvSpPr txBox="1"/>
          <p:nvPr/>
        </p:nvSpPr>
        <p:spPr>
          <a:xfrm>
            <a:off x="217581" y="223432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R-CNN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3A072A-CFE7-6BB7-E798-62F480F3D98A}"/>
              </a:ext>
            </a:extLst>
          </p:cNvPr>
          <p:cNvSpPr txBox="1"/>
          <p:nvPr/>
        </p:nvSpPr>
        <p:spPr>
          <a:xfrm>
            <a:off x="632421" y="4392991"/>
            <a:ext cx="83408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천 개의 </a:t>
            </a:r>
            <a:r>
              <a:rPr lang="en-US" altLang="ko-KR" dirty="0"/>
              <a:t>region</a:t>
            </a:r>
            <a:r>
              <a:rPr lang="ko-KR" altLang="en-US" dirty="0"/>
              <a:t>을 뽑지 않고 이미지를 먼저 </a:t>
            </a:r>
            <a:r>
              <a:rPr lang="en-US" altLang="ko-KR" dirty="0"/>
              <a:t>Conv </a:t>
            </a:r>
            <a:r>
              <a:rPr lang="ko-KR" altLang="en-US" dirty="0"/>
              <a:t>연산을 하여 한 이미지에 대해서 한 번의 </a:t>
            </a:r>
            <a:r>
              <a:rPr lang="en-US" altLang="ko-KR" dirty="0"/>
              <a:t>Conv </a:t>
            </a:r>
            <a:r>
              <a:rPr lang="ko-KR" altLang="en-US" dirty="0"/>
              <a:t>연산만으로 해결할 수 있다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그러면 </a:t>
            </a:r>
            <a:r>
              <a:rPr lang="en-US" altLang="ko-KR" dirty="0"/>
              <a:t>CNN</a:t>
            </a:r>
            <a:r>
              <a:rPr lang="ko-KR" altLang="en-US" dirty="0"/>
              <a:t>에 넣기 전에 이미지를 같은 사이즈로 </a:t>
            </a:r>
            <a:r>
              <a:rPr lang="en-US" altLang="ko-KR" dirty="0"/>
              <a:t>warping </a:t>
            </a:r>
            <a:r>
              <a:rPr lang="ko-KR" altLang="en-US" dirty="0"/>
              <a:t>해야 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&gt; Spatial Pyramid Pooling </a:t>
            </a:r>
            <a:r>
              <a:rPr lang="ko-KR" altLang="en-US" dirty="0"/>
              <a:t>통해서 이미지 크기를 맞춤</a:t>
            </a:r>
            <a:br>
              <a:rPr lang="en-US" altLang="ko-KR" dirty="0"/>
            </a:br>
            <a:r>
              <a:rPr lang="ko-KR" altLang="en-US" dirty="0" err="1"/>
              <a:t>바운딩</a:t>
            </a:r>
            <a:r>
              <a:rPr lang="ko-KR" altLang="en-US" dirty="0"/>
              <a:t> 박스 크기 고려는 하지 않기 때문에 정보의 왜곡이 발생할 수 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이를 해결하기 위해 </a:t>
            </a:r>
            <a:r>
              <a:rPr lang="en-US" altLang="ko-KR" dirty="0"/>
              <a:t>SPP-net</a:t>
            </a:r>
            <a:r>
              <a:rPr lang="ko-KR" altLang="en-US" dirty="0"/>
              <a:t>에서 </a:t>
            </a:r>
            <a:r>
              <a:rPr lang="en-US" altLang="ko-KR" dirty="0"/>
              <a:t>Spatial pyramid pooling </a:t>
            </a:r>
            <a:r>
              <a:rPr lang="ko-KR" altLang="en-US" dirty="0"/>
              <a:t>도입</a:t>
            </a: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422DA21-93B5-F129-4B42-B3EEC83F8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292" y="718965"/>
            <a:ext cx="10365415" cy="300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014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85A1ED-7FFE-27C4-4173-B03C8CB0D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CAFEEC-FE27-167A-90A6-E293046950EA}"/>
              </a:ext>
            </a:extLst>
          </p:cNvPr>
          <p:cNvSpPr txBox="1"/>
          <p:nvPr/>
        </p:nvSpPr>
        <p:spPr>
          <a:xfrm>
            <a:off x="229773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21894-E075-E5B9-F9FD-54AEBEFF6C3E}"/>
              </a:ext>
            </a:extLst>
          </p:cNvPr>
          <p:cNvSpPr txBox="1"/>
          <p:nvPr/>
        </p:nvSpPr>
        <p:spPr>
          <a:xfrm>
            <a:off x="431800" y="950883"/>
            <a:ext cx="5308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손실 함수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C1EFE2CD-CDB4-3DEE-EFAB-D234BD7C6E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973D7C-372F-4F61-181C-B1AAE84C99D6}"/>
              </a:ext>
            </a:extLst>
          </p:cNvPr>
          <p:cNvSpPr txBox="1"/>
          <p:nvPr/>
        </p:nvSpPr>
        <p:spPr>
          <a:xfrm>
            <a:off x="431800" y="1408084"/>
            <a:ext cx="1123594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문제와 해결 방안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대부분의 그리드 셀은 객체가 포함되지 않는다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배경이 대부분이고 객체를 포함하지 않기 때문에 셀의 </a:t>
            </a:r>
            <a:r>
              <a:rPr lang="en-US" altLang="ko-KR" dirty="0"/>
              <a:t>confidence score </a:t>
            </a:r>
            <a:r>
              <a:rPr lang="ko-KR" altLang="en-US" dirty="0"/>
              <a:t>를 </a:t>
            </a:r>
            <a:r>
              <a:rPr lang="en-US" altLang="ko-KR" dirty="0"/>
              <a:t>0</a:t>
            </a:r>
            <a:r>
              <a:rPr lang="ko-KR" altLang="en-US" dirty="0"/>
              <a:t>으로 만들려는 </a:t>
            </a:r>
            <a:r>
              <a:rPr lang="en-US" altLang="ko-KR" dirty="0"/>
              <a:t>gradient</a:t>
            </a:r>
            <a:r>
              <a:rPr lang="ko-KR" altLang="en-US" dirty="0"/>
              <a:t>가 객체가 있는 소수의 셀의 </a:t>
            </a:r>
            <a:r>
              <a:rPr lang="en-US" altLang="ko-KR" dirty="0"/>
              <a:t>gradient</a:t>
            </a:r>
            <a:r>
              <a:rPr lang="ko-KR" altLang="en-US" dirty="0"/>
              <a:t>보다 훨씬 커서 모델이 불안정해질 수 있다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 err="1"/>
              <a:t>바운딩</a:t>
            </a:r>
            <a:r>
              <a:rPr lang="ko-KR" altLang="en-US" dirty="0"/>
              <a:t> 박스 좌표 예측 오차의 중요도를 높이고</a:t>
            </a:r>
            <a:r>
              <a:rPr lang="en-US" altLang="ko-KR" dirty="0"/>
              <a:t>,</a:t>
            </a:r>
            <a:r>
              <a:rPr lang="ko-KR" altLang="en-US" dirty="0"/>
              <a:t>객체가 없는 박스의 </a:t>
            </a:r>
            <a:r>
              <a:rPr lang="en-US" altLang="ko-KR" dirty="0"/>
              <a:t>confidence </a:t>
            </a:r>
            <a:r>
              <a:rPr lang="ko-KR" altLang="en-US" dirty="0"/>
              <a:t>오차의 중요도는 낮춘다</a:t>
            </a:r>
            <a:br>
              <a:rPr lang="en-US" altLang="ko-KR" dirty="0"/>
            </a:b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Sum-squared error</a:t>
            </a:r>
            <a:r>
              <a:rPr lang="ko-KR" altLang="en-US" dirty="0"/>
              <a:t>는 같은 크기의 오차라도 큰 박스에서 보다 작은 박스에서 훨씬 치명적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(ex. 10x10 </a:t>
            </a:r>
            <a:r>
              <a:rPr lang="ko-KR" altLang="en-US" dirty="0"/>
              <a:t>박스에서의 </a:t>
            </a:r>
            <a:r>
              <a:rPr lang="en-US" altLang="ko-KR" dirty="0"/>
              <a:t>2</a:t>
            </a:r>
            <a:r>
              <a:rPr lang="ko-KR" altLang="en-US" dirty="0"/>
              <a:t>픽셀 오차와</a:t>
            </a:r>
            <a:r>
              <a:rPr lang="en-US" altLang="ko-KR" dirty="0"/>
              <a:t>, 100x100 </a:t>
            </a:r>
            <a:r>
              <a:rPr lang="ko-KR" altLang="en-US" dirty="0"/>
              <a:t>박스에서의 </a:t>
            </a:r>
            <a:r>
              <a:rPr lang="en-US" altLang="ko-KR" dirty="0"/>
              <a:t>2</a:t>
            </a:r>
            <a:r>
              <a:rPr lang="ko-KR" altLang="en-US" dirty="0"/>
              <a:t>픽셀 오차</a:t>
            </a:r>
            <a:r>
              <a:rPr lang="en-US" altLang="ko-KR" dirty="0"/>
              <a:t>)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박스의 너비와 높이</a:t>
            </a:r>
            <a:r>
              <a:rPr lang="en-US" altLang="ko-KR" dirty="0"/>
              <a:t>(w, h)</a:t>
            </a:r>
            <a:r>
              <a:rPr lang="ko-KR" altLang="en-US" dirty="0"/>
              <a:t>를 직접 예측하는 대신</a:t>
            </a:r>
            <a:r>
              <a:rPr lang="en-US" altLang="ko-KR" dirty="0"/>
              <a:t>, </a:t>
            </a:r>
            <a:r>
              <a:rPr lang="ko-KR" altLang="en-US" dirty="0"/>
              <a:t>너비와 높이의 제곱근</a:t>
            </a:r>
            <a:r>
              <a:rPr lang="en-US" altLang="ko-KR" dirty="0"/>
              <a:t>(√w, √h)</a:t>
            </a:r>
            <a:r>
              <a:rPr lang="ko-KR" altLang="en-US" dirty="0"/>
              <a:t>을 예측하도록 해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작은 박스에서 발생하는 작은 오차가 </a:t>
            </a:r>
            <a:r>
              <a:rPr lang="en-US" altLang="ko-KR" dirty="0"/>
              <a:t>loss</a:t>
            </a:r>
            <a:r>
              <a:rPr lang="ko-KR" altLang="en-US" dirty="0"/>
              <a:t>에 더 크게 반영된다</a:t>
            </a:r>
            <a:r>
              <a:rPr lang="en-US" altLang="ko-KR" dirty="0"/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8692453-31D5-A3F7-FFD6-25D4CB462F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6" t="2760" r="26126" b="84802"/>
          <a:stretch>
            <a:fillRect/>
          </a:stretch>
        </p:blipFill>
        <p:spPr>
          <a:xfrm>
            <a:off x="3547872" y="2840767"/>
            <a:ext cx="3267456" cy="42668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402A6CB-7BDA-6B61-14AB-C844BBC7EB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694" b="60492"/>
          <a:stretch>
            <a:fillRect/>
          </a:stretch>
        </p:blipFill>
        <p:spPr>
          <a:xfrm>
            <a:off x="3640339" y="4920501"/>
            <a:ext cx="3267457" cy="52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043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C4FFDD-B920-9FF6-D056-6393116D5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A49D17-33CC-CEC2-78ED-80C84733B3AE}"/>
              </a:ext>
            </a:extLst>
          </p:cNvPr>
          <p:cNvSpPr txBox="1"/>
          <p:nvPr/>
        </p:nvSpPr>
        <p:spPr>
          <a:xfrm>
            <a:off x="229773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EF5C57-C003-F4E5-DF5B-A3BC3B18422B}"/>
              </a:ext>
            </a:extLst>
          </p:cNvPr>
          <p:cNvSpPr txBox="1"/>
          <p:nvPr/>
        </p:nvSpPr>
        <p:spPr>
          <a:xfrm>
            <a:off x="431800" y="950883"/>
            <a:ext cx="5308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손실 함수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FEF7A136-BE04-A8B7-FF0B-0DCC8A7B2DB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1D7160-C2F7-5ECD-290B-316E11581DC5}"/>
              </a:ext>
            </a:extLst>
          </p:cNvPr>
          <p:cNvSpPr txBox="1"/>
          <p:nvPr/>
        </p:nvSpPr>
        <p:spPr>
          <a:xfrm>
            <a:off x="431800" y="1408084"/>
            <a:ext cx="1123594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문제와 해결 방안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하나의 그리드 셀이 여러 개의 </a:t>
            </a:r>
            <a:r>
              <a:rPr lang="ko-KR" altLang="en-US" dirty="0" err="1"/>
              <a:t>바운딩</a:t>
            </a:r>
            <a:r>
              <a:rPr lang="ko-KR" altLang="en-US" dirty="0"/>
              <a:t> 박스를 예측할 때</a:t>
            </a:r>
            <a:r>
              <a:rPr lang="en-US" altLang="ko-KR" dirty="0"/>
              <a:t>, B</a:t>
            </a:r>
            <a:r>
              <a:rPr lang="ko-KR" altLang="en-US" dirty="0"/>
              <a:t>개의 </a:t>
            </a:r>
            <a:r>
              <a:rPr lang="ko-KR" altLang="en-US" dirty="0" err="1"/>
              <a:t>예측기</a:t>
            </a:r>
            <a:r>
              <a:rPr lang="ko-KR" altLang="en-US" dirty="0"/>
              <a:t> 중에서 어떤 예측기에 책임을 </a:t>
            </a:r>
            <a:r>
              <a:rPr lang="ko-KR" altLang="en-US" dirty="0" err="1"/>
              <a:t>물을지</a:t>
            </a:r>
            <a:r>
              <a:rPr lang="ko-KR" altLang="en-US" dirty="0"/>
              <a:t> 정해야 한다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각 객체에 대해</a:t>
            </a:r>
            <a:r>
              <a:rPr lang="en-US" altLang="ko-KR" dirty="0"/>
              <a:t>, </a:t>
            </a:r>
            <a:r>
              <a:rPr lang="ko-KR" altLang="en-US" dirty="0"/>
              <a:t>해당 객체의 실제 박스</a:t>
            </a:r>
            <a:r>
              <a:rPr lang="en-US" altLang="ko-KR" dirty="0"/>
              <a:t>(Ground Truth)</a:t>
            </a:r>
            <a:r>
              <a:rPr lang="ko-KR" altLang="en-US" dirty="0"/>
              <a:t>와 </a:t>
            </a:r>
            <a:r>
              <a:rPr lang="en-US" altLang="ko-KR" dirty="0"/>
              <a:t>IOU</a:t>
            </a:r>
            <a:r>
              <a:rPr lang="ko-KR" altLang="en-US" dirty="0"/>
              <a:t>가 가장 높은 </a:t>
            </a:r>
            <a:r>
              <a:rPr lang="ko-KR" altLang="en-US" dirty="0" err="1"/>
              <a:t>예측기</a:t>
            </a:r>
            <a:r>
              <a:rPr lang="ko-KR" altLang="en-US" dirty="0"/>
              <a:t> 하나에게만 책임</a:t>
            </a:r>
            <a:r>
              <a:rPr lang="en-US" altLang="ko-KR" dirty="0"/>
              <a:t>(responsible)</a:t>
            </a:r>
            <a:r>
              <a:rPr lang="ko-KR" altLang="en-US" dirty="0"/>
              <a:t>을 부여한다</a:t>
            </a:r>
            <a:r>
              <a:rPr lang="en-US" altLang="ko-KR" dirty="0"/>
              <a:t>. </a:t>
            </a:r>
            <a:r>
              <a:rPr lang="ko-KR" altLang="en-US" dirty="0"/>
              <a:t>손실 함수는 이 </a:t>
            </a:r>
            <a:r>
              <a:rPr lang="en-US" altLang="ko-KR" dirty="0"/>
              <a:t>'</a:t>
            </a:r>
            <a:r>
              <a:rPr lang="ko-KR" altLang="en-US" dirty="0"/>
              <a:t>책임</a:t>
            </a:r>
            <a:r>
              <a:rPr lang="en-US" altLang="ko-KR" dirty="0"/>
              <a:t>'</a:t>
            </a:r>
            <a:r>
              <a:rPr lang="ko-KR" altLang="en-US" dirty="0"/>
              <a:t>이 있는 예측기의 좌표 및 신뢰도 오차에 대해서만 </a:t>
            </a:r>
            <a:r>
              <a:rPr lang="ko-KR" altLang="en-US" dirty="0" err="1"/>
              <a:t>패널티</a:t>
            </a:r>
            <a:r>
              <a:rPr lang="ko-KR" altLang="en-US" dirty="0"/>
              <a:t> 부여</a:t>
            </a:r>
            <a:r>
              <a:rPr lang="en-US" altLang="ko-KR" dirty="0"/>
              <a:t>. </a:t>
            </a:r>
            <a:r>
              <a:rPr lang="ko-KR" altLang="en-US" dirty="0"/>
              <a:t>이를 통해 각 예측기가 특정 크기</a:t>
            </a:r>
            <a:r>
              <a:rPr lang="en-US" altLang="ko-KR" dirty="0"/>
              <a:t>, </a:t>
            </a:r>
            <a:r>
              <a:rPr lang="ko-KR" altLang="en-US" dirty="0"/>
              <a:t>비율</a:t>
            </a:r>
            <a:r>
              <a:rPr lang="en-US" altLang="ko-KR" dirty="0"/>
              <a:t>(</a:t>
            </a:r>
            <a:r>
              <a:rPr lang="ko-KR" altLang="en-US" dirty="0" err="1"/>
              <a:t>종횡비</a:t>
            </a:r>
            <a:r>
              <a:rPr lang="en-US" altLang="ko-KR" dirty="0"/>
              <a:t>), </a:t>
            </a:r>
            <a:r>
              <a:rPr lang="ko-KR" altLang="en-US" dirty="0"/>
              <a:t>종류의 객체 예측에 전문화 되도록 함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7A8B98-9EAC-83B4-14DE-16A7F21A2B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78" t="38015" r="37455" b="24861"/>
          <a:stretch>
            <a:fillRect/>
          </a:stretch>
        </p:blipFill>
        <p:spPr>
          <a:xfrm>
            <a:off x="633984" y="3993407"/>
            <a:ext cx="3218688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2916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46BE3-14EC-9BC8-7AEF-E220C10DA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119C78-C56C-FC6B-7350-5B400E4CBB89}"/>
              </a:ext>
            </a:extLst>
          </p:cNvPr>
          <p:cNvSpPr txBox="1"/>
          <p:nvPr/>
        </p:nvSpPr>
        <p:spPr>
          <a:xfrm>
            <a:off x="229773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6279A5-4A7A-C442-19F2-1C068BB996DD}"/>
              </a:ext>
            </a:extLst>
          </p:cNvPr>
          <p:cNvSpPr txBox="1"/>
          <p:nvPr/>
        </p:nvSpPr>
        <p:spPr>
          <a:xfrm>
            <a:off x="6096000" y="914307"/>
            <a:ext cx="5308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손실 함수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DA0FB4FD-4E43-05CF-207C-286F1A9B23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3F19176-4A9A-2579-AA47-5EF7F0595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505" y="1560638"/>
            <a:ext cx="5403495" cy="41087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FB7315-56D4-A12F-BAC5-98579F1FB53B}"/>
              </a:ext>
            </a:extLst>
          </p:cNvPr>
          <p:cNvSpPr txBox="1"/>
          <p:nvPr/>
        </p:nvSpPr>
        <p:spPr>
          <a:xfrm>
            <a:off x="6096000" y="1652971"/>
            <a:ext cx="71323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/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B86BBE-196B-4323-C8EF-153799113E23}"/>
              </a:ext>
            </a:extLst>
          </p:cNvPr>
          <p:cNvSpPr txBox="1"/>
          <p:nvPr/>
        </p:nvSpPr>
        <p:spPr>
          <a:xfrm>
            <a:off x="6095999" y="3180046"/>
            <a:ext cx="71323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/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F77AB7-C1F8-0484-E5AC-9F91B17072EE}"/>
              </a:ext>
            </a:extLst>
          </p:cNvPr>
          <p:cNvSpPr txBox="1"/>
          <p:nvPr/>
        </p:nvSpPr>
        <p:spPr>
          <a:xfrm>
            <a:off x="4724399" y="4561439"/>
            <a:ext cx="71323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/>
              <a:t>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39743C-6F99-9CF1-8774-073C9DAF6DF2}"/>
              </a:ext>
            </a:extLst>
          </p:cNvPr>
          <p:cNvSpPr txBox="1"/>
          <p:nvPr/>
        </p:nvSpPr>
        <p:spPr>
          <a:xfrm>
            <a:off x="6452614" y="2047176"/>
            <a:ext cx="530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바운딩</a:t>
            </a:r>
            <a:r>
              <a:rPr lang="ko-KR" altLang="en-US" dirty="0"/>
              <a:t> 박스의 위치</a:t>
            </a:r>
            <a:r>
              <a:rPr lang="en-US" altLang="ko-KR" dirty="0"/>
              <a:t>, </a:t>
            </a:r>
            <a:r>
              <a:rPr lang="ko-KR" altLang="en-US" dirty="0"/>
              <a:t>크기를 구하는 부분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1670EB-837F-A15D-C227-6C4D2FADFB77}"/>
              </a:ext>
            </a:extLst>
          </p:cNvPr>
          <p:cNvSpPr txBox="1"/>
          <p:nvPr/>
        </p:nvSpPr>
        <p:spPr>
          <a:xfrm>
            <a:off x="6452614" y="4930771"/>
            <a:ext cx="530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Class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1BC935-CBF8-90D1-CF9E-9E70CFDA7F92}"/>
              </a:ext>
            </a:extLst>
          </p:cNvPr>
          <p:cNvSpPr txBox="1"/>
          <p:nvPr/>
        </p:nvSpPr>
        <p:spPr>
          <a:xfrm>
            <a:off x="6781798" y="3767436"/>
            <a:ext cx="530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Object</a:t>
            </a:r>
          </a:p>
        </p:txBody>
      </p:sp>
    </p:spTree>
    <p:extLst>
      <p:ext uri="{BB962C8B-B14F-4D97-AF65-F5344CB8AC3E}">
        <p14:creationId xmlns:p14="http://schemas.microsoft.com/office/powerpoint/2010/main" val="607511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660A27-43BF-B3C6-08F0-A04517031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34364C-2F3F-A6DD-A69C-4412D01425DD}"/>
              </a:ext>
            </a:extLst>
          </p:cNvPr>
          <p:cNvSpPr txBox="1"/>
          <p:nvPr/>
        </p:nvSpPr>
        <p:spPr>
          <a:xfrm>
            <a:off x="229773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1AF62D-1A64-F5E0-2035-38DE838545D0}"/>
              </a:ext>
            </a:extLst>
          </p:cNvPr>
          <p:cNvSpPr txBox="1"/>
          <p:nvPr/>
        </p:nvSpPr>
        <p:spPr>
          <a:xfrm>
            <a:off x="279400" y="780195"/>
            <a:ext cx="11351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테스트시 개별 </a:t>
            </a:r>
            <a:r>
              <a:rPr lang="en-US" altLang="ko-KR" dirty="0"/>
              <a:t>box</a:t>
            </a:r>
            <a:r>
              <a:rPr lang="ko-KR" altLang="en-US" dirty="0"/>
              <a:t>에 대한 </a:t>
            </a:r>
            <a:r>
              <a:rPr lang="en-US" altLang="ko-KR" dirty="0"/>
              <a:t>conditional class probability </a:t>
            </a:r>
            <a:r>
              <a:rPr lang="ko-KR" altLang="en-US" dirty="0"/>
              <a:t>와 </a:t>
            </a:r>
            <a:r>
              <a:rPr lang="en-US" altLang="ko-KR" dirty="0"/>
              <a:t>confidence score </a:t>
            </a:r>
            <a:r>
              <a:rPr lang="ko-KR" altLang="en-US" dirty="0"/>
              <a:t>를 곱하여 </a:t>
            </a:r>
            <a:r>
              <a:rPr lang="en-US" altLang="ko-KR" dirty="0"/>
              <a:t>class-specific confidence score </a:t>
            </a:r>
            <a:r>
              <a:rPr lang="ko-KR" altLang="en-US" dirty="0"/>
              <a:t>를 얻을 수 있다</a:t>
            </a:r>
            <a:endParaRPr lang="en-US" altLang="ko-KR" dirty="0"/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5478604B-0932-768B-A744-528366CEC5E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3B34972-704A-15D3-A50E-CE586B4BB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619160"/>
            <a:ext cx="8065575" cy="461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0614ED-79F7-D687-3E6A-1B9163640316}"/>
              </a:ext>
            </a:extLst>
          </p:cNvPr>
          <p:cNvSpPr txBox="1"/>
          <p:nvPr/>
        </p:nvSpPr>
        <p:spPr>
          <a:xfrm>
            <a:off x="5498592" y="2273459"/>
            <a:ext cx="613257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class-specific confidence score</a:t>
            </a:r>
            <a:r>
              <a:rPr lang="ko-KR" altLang="en-US" dirty="0"/>
              <a:t>는 </a:t>
            </a:r>
            <a:r>
              <a:rPr lang="ko-KR" altLang="en-US" dirty="0" err="1"/>
              <a:t>바운딩</a:t>
            </a:r>
            <a:r>
              <a:rPr lang="ko-KR" altLang="en-US" dirty="0"/>
              <a:t> 박스에 객체가 나타날 확률과 예측된 </a:t>
            </a:r>
            <a:r>
              <a:rPr lang="ko-KR" altLang="en-US" dirty="0" err="1"/>
              <a:t>바운딩</a:t>
            </a:r>
            <a:r>
              <a:rPr lang="ko-KR" altLang="en-US" dirty="0"/>
              <a:t> 박스가 클래스 객체에 얼마나 잘 맞는지에 대한 스코어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그리드가 </a:t>
            </a:r>
            <a:r>
              <a:rPr lang="en-US" altLang="ko-KR" dirty="0"/>
              <a:t>7 × 7 = 49, </a:t>
            </a:r>
            <a:r>
              <a:rPr lang="ko-KR" altLang="en-US" dirty="0"/>
              <a:t>각 그리드 별로 </a:t>
            </a:r>
            <a:r>
              <a:rPr lang="en-US" altLang="ko-KR" dirty="0"/>
              <a:t>2</a:t>
            </a:r>
            <a:r>
              <a:rPr lang="ko-KR" altLang="en-US" dirty="0"/>
              <a:t>개의 예측기가 만든 </a:t>
            </a:r>
            <a:r>
              <a:rPr lang="en-US" altLang="ko-KR" dirty="0" err="1"/>
              <a:t>BBox</a:t>
            </a:r>
            <a:r>
              <a:rPr lang="ko-KR" altLang="en-US" dirty="0"/>
              <a:t>가 있을 것이므로 총 </a:t>
            </a:r>
            <a:r>
              <a:rPr lang="en-US" altLang="ko-KR" dirty="0"/>
              <a:t>98</a:t>
            </a:r>
            <a:r>
              <a:rPr lang="ko-KR" altLang="en-US" dirty="0"/>
              <a:t>개의 </a:t>
            </a:r>
            <a:r>
              <a:rPr lang="en-US" altLang="ko-KR" dirty="0" err="1"/>
              <a:t>BBox</a:t>
            </a:r>
            <a:r>
              <a:rPr lang="ko-KR" altLang="en-US" dirty="0"/>
              <a:t>가 있다</a:t>
            </a:r>
            <a:r>
              <a:rPr lang="en-US" altLang="ko-KR" dirty="0"/>
              <a:t>. </a:t>
            </a:r>
            <a:r>
              <a:rPr lang="ko-KR" altLang="en-US" dirty="0"/>
              <a:t>각 </a:t>
            </a:r>
            <a:r>
              <a:rPr lang="en-US" altLang="ko-KR" dirty="0" err="1"/>
              <a:t>BBox</a:t>
            </a:r>
            <a:r>
              <a:rPr lang="ko-KR" altLang="en-US" dirty="0"/>
              <a:t>에 대한 </a:t>
            </a:r>
            <a:r>
              <a:rPr lang="en-US" altLang="ko-KR" dirty="0"/>
              <a:t>confidence score </a:t>
            </a:r>
            <a:r>
              <a:rPr lang="ko-KR" altLang="en-US" dirty="0"/>
              <a:t>와 </a:t>
            </a:r>
            <a:r>
              <a:rPr lang="en-US" altLang="ko-KR" dirty="0"/>
              <a:t>conditional class probability </a:t>
            </a:r>
            <a:r>
              <a:rPr lang="ko-KR" altLang="en-US" dirty="0"/>
              <a:t>가 있으므로 이 둘 을 곱한 위와 같은 결과</a:t>
            </a:r>
            <a:r>
              <a:rPr lang="en-US" altLang="ko-KR" dirty="0"/>
              <a:t>, </a:t>
            </a:r>
            <a:r>
              <a:rPr lang="ko-KR" altLang="en-US" dirty="0"/>
              <a:t>즉 </a:t>
            </a:r>
            <a:r>
              <a:rPr lang="en-US" altLang="ko-KR" dirty="0" err="1"/>
              <a:t>BBox</a:t>
            </a:r>
            <a:r>
              <a:rPr lang="ko-KR" altLang="en-US" dirty="0"/>
              <a:t>에 대한 </a:t>
            </a:r>
            <a:r>
              <a:rPr lang="en-US" altLang="ko-KR" dirty="0"/>
              <a:t>class-specific confidence score </a:t>
            </a:r>
            <a:r>
              <a:rPr lang="ko-KR" altLang="en-US" dirty="0"/>
              <a:t>들이 나올 것이다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A2D9775-87E1-91E3-7A5E-32AFEA4B5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2080825"/>
            <a:ext cx="5281064" cy="447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991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4F50D-7FBE-C1C1-9959-B794FA999D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4A68FD-2FEB-DD6F-1134-18C5398EBACB}"/>
              </a:ext>
            </a:extLst>
          </p:cNvPr>
          <p:cNvSpPr txBox="1"/>
          <p:nvPr/>
        </p:nvSpPr>
        <p:spPr>
          <a:xfrm>
            <a:off x="229773" y="125896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4FC78E-4E2A-894C-C85B-0B072626BB3A}"/>
              </a:ext>
            </a:extLst>
          </p:cNvPr>
          <p:cNvSpPr txBox="1"/>
          <p:nvPr/>
        </p:nvSpPr>
        <p:spPr>
          <a:xfrm>
            <a:off x="6425184" y="1475200"/>
            <a:ext cx="56636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NMS(non-maximal suppression)</a:t>
            </a:r>
          </a:p>
          <a:p>
            <a:endParaRPr lang="en-US" altLang="ko-KR" dirty="0"/>
          </a:p>
          <a:p>
            <a:r>
              <a:rPr lang="en-US" altLang="ko-KR" dirty="0"/>
              <a:t>class-specific confidence score</a:t>
            </a:r>
            <a:r>
              <a:rPr lang="ko-KR" altLang="en-US" dirty="0"/>
              <a:t>가 특정 수치 이하일 때 제거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이후 남은 </a:t>
            </a:r>
            <a:r>
              <a:rPr lang="en-US" altLang="ko-KR" dirty="0" err="1"/>
              <a:t>Bbox</a:t>
            </a:r>
            <a:r>
              <a:rPr lang="ko-KR" altLang="en-US" dirty="0"/>
              <a:t>에서 </a:t>
            </a:r>
            <a:r>
              <a:rPr lang="en-US" altLang="ko-KR" dirty="0"/>
              <a:t>IOU</a:t>
            </a:r>
            <a:r>
              <a:rPr lang="ko-KR" altLang="en-US" dirty="0"/>
              <a:t>가 특정 수치 이상일 때</a:t>
            </a:r>
            <a:r>
              <a:rPr lang="en-US" altLang="ko-KR" dirty="0"/>
              <a:t>, class-specific confidence score</a:t>
            </a:r>
            <a:r>
              <a:rPr lang="ko-KR" altLang="en-US" dirty="0"/>
              <a:t>이 가장 높은 것만 남기고 나머지는 제거해 중복 박스를 제거한다</a:t>
            </a:r>
            <a:r>
              <a:rPr lang="en-US" altLang="ko-KR" dirty="0"/>
              <a:t>.</a:t>
            </a:r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9B708A2D-B276-BE0F-612F-5C69298744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FA39D2-5D39-3E5E-1F82-AC66436BB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28" y="1323909"/>
            <a:ext cx="5329181" cy="236544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14A08E3-B760-4BE7-20AB-C75DB5EC1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29" y="3863736"/>
            <a:ext cx="5329182" cy="251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5279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BEFD32-DDEF-F19B-073B-CFCEFC827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E62CA1-A54B-821D-48BA-B9FE676ED54C}"/>
              </a:ext>
            </a:extLst>
          </p:cNvPr>
          <p:cNvSpPr txBox="1"/>
          <p:nvPr/>
        </p:nvSpPr>
        <p:spPr>
          <a:xfrm>
            <a:off x="619917" y="540424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7990DA-4124-C517-F154-72D64E0A5158}"/>
              </a:ext>
            </a:extLst>
          </p:cNvPr>
          <p:cNvSpPr txBox="1"/>
          <p:nvPr/>
        </p:nvSpPr>
        <p:spPr>
          <a:xfrm>
            <a:off x="877824" y="1475200"/>
            <a:ext cx="85465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YOLO</a:t>
            </a:r>
            <a:r>
              <a:rPr lang="ko-KR" altLang="en-US" dirty="0"/>
              <a:t>의 단점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강한 공간적 제약</a:t>
            </a:r>
            <a:br>
              <a:rPr lang="en-US" altLang="ko-KR" dirty="0"/>
            </a:br>
            <a:r>
              <a:rPr lang="ko-KR" altLang="en-US" dirty="0"/>
              <a:t>가까이 붙어있는 여러 개의 작은 객체를 탐지하는 데 어려움이 있음</a:t>
            </a:r>
            <a:r>
              <a:rPr lang="en-US" altLang="ko-KR" dirty="0"/>
              <a:t>. (ex. </a:t>
            </a:r>
            <a:r>
              <a:rPr lang="ko-KR" altLang="en-US" dirty="0"/>
              <a:t>새 떼</a:t>
            </a:r>
            <a:r>
              <a:rPr lang="en-US" altLang="ko-KR" dirty="0"/>
              <a:t>)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. </a:t>
            </a:r>
            <a:r>
              <a:rPr lang="ko-KR" altLang="en-US" dirty="0"/>
              <a:t>알고리즘이 아닌 데이터에서 </a:t>
            </a:r>
            <a:r>
              <a:rPr lang="ko-KR" altLang="en-US" dirty="0" err="1"/>
              <a:t>바운딩</a:t>
            </a:r>
            <a:r>
              <a:rPr lang="ko-KR" altLang="en-US" dirty="0"/>
              <a:t> 박스를 예측하도록 학습하므로 새롭거나 비정상적인 </a:t>
            </a:r>
            <a:r>
              <a:rPr lang="ko-KR" altLang="en-US" dirty="0" err="1"/>
              <a:t>종횡비</a:t>
            </a:r>
            <a:r>
              <a:rPr lang="en-US" altLang="ko-KR" dirty="0"/>
              <a:t>, </a:t>
            </a:r>
            <a:r>
              <a:rPr lang="ko-KR" altLang="en-US" dirty="0"/>
              <a:t>형태를 가진 객체에 대한 일반화 성능이 떨어짐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작은 박스와 큰 박스의 오차를 동일하게 취급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작은 박스일 수록 작은 오차 </a:t>
            </a:r>
            <a:r>
              <a:rPr lang="en-US" altLang="ko-KR" dirty="0"/>
              <a:t>IOU </a:t>
            </a:r>
            <a:r>
              <a:rPr lang="ko-KR" altLang="en-US" dirty="0"/>
              <a:t>값에 훨씬 영향을 미침</a:t>
            </a:r>
            <a:endParaRPr lang="en-US" altLang="ko-KR" dirty="0"/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A0E7E887-20B3-5DE7-0D30-06B3F5981F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21232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22AFB2-FE04-E762-138D-C40FB9795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465CE3-7E9F-E6BA-3EAC-2D73754863F0}"/>
              </a:ext>
            </a:extLst>
          </p:cNvPr>
          <p:cNvSpPr txBox="1"/>
          <p:nvPr/>
        </p:nvSpPr>
        <p:spPr>
          <a:xfrm>
            <a:off x="619917" y="540424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7BC797-359F-AA97-C599-293EFC3A8381}"/>
              </a:ext>
            </a:extLst>
          </p:cNvPr>
          <p:cNvSpPr txBox="1"/>
          <p:nvPr/>
        </p:nvSpPr>
        <p:spPr>
          <a:xfrm>
            <a:off x="6865971" y="1305341"/>
            <a:ext cx="48465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Real-Time</a:t>
            </a:r>
            <a:r>
              <a:rPr lang="ko-KR" altLang="en-US" dirty="0"/>
              <a:t>에서 </a:t>
            </a:r>
            <a:r>
              <a:rPr lang="en-US" altLang="ko-KR" dirty="0"/>
              <a:t>YOLO</a:t>
            </a:r>
            <a:r>
              <a:rPr lang="ko-KR" altLang="en-US" dirty="0"/>
              <a:t>가 다른 탐지기 보다 </a:t>
            </a:r>
            <a:r>
              <a:rPr lang="en-US" altLang="ko-KR" dirty="0"/>
              <a:t>2</a:t>
            </a:r>
            <a:r>
              <a:rPr lang="ko-KR" altLang="en-US" dirty="0"/>
              <a:t>배 이상 정확하고 빠름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mAP</a:t>
            </a:r>
            <a:r>
              <a:rPr lang="en-US" altLang="ko-KR" dirty="0"/>
              <a:t> 63.4%</a:t>
            </a:r>
            <a:r>
              <a:rPr lang="ko-KR" altLang="en-US" dirty="0"/>
              <a:t>로 더 높고</a:t>
            </a:r>
            <a:r>
              <a:rPr lang="en-US" altLang="ko-KR" dirty="0"/>
              <a:t>, </a:t>
            </a:r>
            <a:r>
              <a:rPr lang="ko-KR" altLang="en-US" dirty="0"/>
              <a:t>속도는 </a:t>
            </a:r>
            <a:r>
              <a:rPr lang="en-US" altLang="ko-KR" dirty="0"/>
              <a:t>45 FPS </a:t>
            </a:r>
            <a:r>
              <a:rPr lang="ko-KR" altLang="en-US" dirty="0"/>
              <a:t>달성</a:t>
            </a:r>
            <a:r>
              <a:rPr lang="en-US" altLang="ko-KR" dirty="0"/>
              <a:t>. </a:t>
            </a:r>
            <a:r>
              <a:rPr lang="ko-KR" altLang="en-US" dirty="0"/>
              <a:t>이와 같은 속도는 실시간 기준 </a:t>
            </a:r>
            <a:r>
              <a:rPr lang="en-US" altLang="ko-KR" dirty="0"/>
              <a:t>(30FPS)</a:t>
            </a:r>
            <a:r>
              <a:rPr lang="ko-KR" altLang="en-US" dirty="0"/>
              <a:t>를 뛰어 넘는 속도이다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Less Than Real-time</a:t>
            </a:r>
            <a:r>
              <a:rPr lang="ko-KR" altLang="en-US" dirty="0"/>
              <a:t>에서도</a:t>
            </a:r>
            <a:br>
              <a:rPr lang="en-US" altLang="ko-KR" dirty="0"/>
            </a:br>
            <a:r>
              <a:rPr lang="en-US" altLang="ko-KR" dirty="0"/>
              <a:t>Faster R-CNN (VGG-16)</a:t>
            </a:r>
            <a:r>
              <a:rPr lang="ko-KR" altLang="en-US" dirty="0"/>
              <a:t>은 </a:t>
            </a:r>
            <a:r>
              <a:rPr lang="en-US" altLang="ko-KR" dirty="0" err="1"/>
              <a:t>mAP</a:t>
            </a:r>
            <a:r>
              <a:rPr lang="ko-KR" altLang="en-US" dirty="0"/>
              <a:t>가 </a:t>
            </a:r>
            <a:r>
              <a:rPr lang="en-US" altLang="ko-KR" dirty="0"/>
              <a:t>73.2%</a:t>
            </a:r>
            <a:r>
              <a:rPr lang="ko-KR" altLang="en-US" dirty="0"/>
              <a:t>로 더 높지만</a:t>
            </a:r>
            <a:r>
              <a:rPr lang="en-US" altLang="ko-KR" dirty="0"/>
              <a:t>, </a:t>
            </a:r>
            <a:r>
              <a:rPr lang="ko-KR" altLang="en-US" dirty="0"/>
              <a:t>속도는 </a:t>
            </a:r>
            <a:r>
              <a:rPr lang="en-US" altLang="ko-KR" dirty="0"/>
              <a:t>YOLO</a:t>
            </a:r>
            <a:r>
              <a:rPr lang="ko-KR" altLang="en-US" dirty="0"/>
              <a:t>가 매우 빨랐다</a:t>
            </a:r>
            <a:r>
              <a:rPr lang="en-US" altLang="ko-KR" dirty="0"/>
              <a:t>.</a:t>
            </a:r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914EE931-D82D-B58D-05AD-B49D1B202D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9C6D953-6752-F0AD-822B-B8E240B32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17" y="1349812"/>
            <a:ext cx="6144482" cy="37438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1235A9-AF95-C81D-DEE5-7A072CB3D2D2}"/>
              </a:ext>
            </a:extLst>
          </p:cNvPr>
          <p:cNvSpPr txBox="1"/>
          <p:nvPr/>
        </p:nvSpPr>
        <p:spPr>
          <a:xfrm>
            <a:off x="2114609" y="5441382"/>
            <a:ext cx="820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YOLO</a:t>
            </a:r>
            <a:r>
              <a:rPr lang="ko-KR" altLang="en-US" dirty="0"/>
              <a:t>는 정확도를 일부 희생하는 대신 다른 모델에 비해 속도가 매우 빠름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358832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A1D6A-0828-1D72-A9B5-5BB4EB951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E6C387-F0BF-5F9C-86E5-5C927C05FF9F}"/>
              </a:ext>
            </a:extLst>
          </p:cNvPr>
          <p:cNvSpPr txBox="1"/>
          <p:nvPr/>
        </p:nvSpPr>
        <p:spPr>
          <a:xfrm>
            <a:off x="619917" y="540424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9569-D6C3-DDE1-4541-658796FCA305}"/>
              </a:ext>
            </a:extLst>
          </p:cNvPr>
          <p:cNvSpPr txBox="1"/>
          <p:nvPr/>
        </p:nvSpPr>
        <p:spPr>
          <a:xfrm>
            <a:off x="6929227" y="2274838"/>
            <a:ext cx="47061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YOLO</a:t>
            </a:r>
            <a:r>
              <a:rPr lang="ko-KR" altLang="en-US" dirty="0"/>
              <a:t>는 새로운 유형의 데이터에서도 일반화 성능이 뛰어남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YOLO</a:t>
            </a:r>
            <a:r>
              <a:rPr lang="ko-KR" altLang="en-US" dirty="0"/>
              <a:t>는 일반 사진에서 </a:t>
            </a:r>
            <a:r>
              <a:rPr lang="en-US" altLang="ko-KR" dirty="0"/>
              <a:t>59.2 AP, </a:t>
            </a:r>
            <a:r>
              <a:rPr lang="ko-KR" altLang="en-US" dirty="0"/>
              <a:t>예술 작품에서 </a:t>
            </a:r>
            <a:r>
              <a:rPr lang="en-US" altLang="ko-KR" dirty="0"/>
              <a:t>53.3 AP</a:t>
            </a:r>
            <a:r>
              <a:rPr lang="ko-KR" altLang="en-US" dirty="0"/>
              <a:t>를 기록하며 다른 모델에 비해 성능 하락 폭이 훨씬 적었다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AutoShape 6" descr="confidence score 정의">
            <a:extLst>
              <a:ext uri="{FF2B5EF4-FFF2-40B4-BE49-F238E27FC236}">
                <a16:creationId xmlns:a16="http://schemas.microsoft.com/office/drawing/2014/main" id="{0FD6522F-2B42-C0FF-8F2D-9ACAFAFB1E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D8D25FE-FF5A-744D-E881-96AD9DAB6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75" y="1074965"/>
            <a:ext cx="6639852" cy="248637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C9FC614-530D-238A-CB40-1721698D5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75" y="3918782"/>
            <a:ext cx="6277851" cy="262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991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CCE12-646C-2A6C-04C5-FF7248F3A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BFBE99-356A-8384-5155-D95D6737E7D7}"/>
              </a:ext>
            </a:extLst>
          </p:cNvPr>
          <p:cNvSpPr txBox="1"/>
          <p:nvPr/>
        </p:nvSpPr>
        <p:spPr>
          <a:xfrm>
            <a:off x="217581" y="223432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R-CNN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3189C7-8F09-59D9-0AEC-D1AAABB59773}"/>
              </a:ext>
            </a:extLst>
          </p:cNvPr>
          <p:cNvSpPr txBox="1"/>
          <p:nvPr/>
        </p:nvSpPr>
        <p:spPr>
          <a:xfrm>
            <a:off x="1185468" y="4250073"/>
            <a:ext cx="94505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Spatial pyramid pooling</a:t>
            </a:r>
          </a:p>
          <a:p>
            <a:endParaRPr lang="en-US" altLang="ko-KR" dirty="0"/>
          </a:p>
          <a:p>
            <a:r>
              <a:rPr lang="ko-KR" altLang="en-US" dirty="0"/>
              <a:t>분면을 나누어 각 분면에 대해서 </a:t>
            </a:r>
            <a:r>
              <a:rPr lang="en-US" altLang="ko-KR" dirty="0"/>
              <a:t>codeword histogram</a:t>
            </a:r>
            <a:r>
              <a:rPr lang="ko-KR" altLang="en-US" dirty="0"/>
              <a:t>을 진행하면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모든 이미지에서 같은 크기의 </a:t>
            </a:r>
            <a:r>
              <a:rPr lang="en-US" altLang="ko-KR" dirty="0"/>
              <a:t>Vector</a:t>
            </a:r>
            <a:r>
              <a:rPr lang="ko-KR" altLang="en-US" dirty="0"/>
              <a:t>을 구할 수 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이는 정보 손실을 줄이고 효율을 높이기 위해 사용한다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Ex)</a:t>
            </a:r>
            <a:r>
              <a:rPr lang="ko-KR" altLang="en-US" dirty="0"/>
              <a:t> </a:t>
            </a:r>
            <a:r>
              <a:rPr lang="en-US" altLang="ko-KR" dirty="0"/>
              <a:t>codeword</a:t>
            </a:r>
            <a:r>
              <a:rPr lang="ko-KR" altLang="en-US" dirty="0"/>
              <a:t>가 </a:t>
            </a:r>
            <a:r>
              <a:rPr lang="en-US" altLang="ko-KR" dirty="0"/>
              <a:t>3</a:t>
            </a:r>
            <a:r>
              <a:rPr lang="ko-KR" altLang="en-US" dirty="0"/>
              <a:t>개인 이미지가 있으면 </a:t>
            </a:r>
            <a:r>
              <a:rPr lang="en-US" altLang="ko-KR" dirty="0"/>
              <a:t>1</a:t>
            </a:r>
            <a:r>
              <a:rPr lang="ko-KR" altLang="en-US" dirty="0"/>
              <a:t>분면일 때 </a:t>
            </a:r>
            <a:r>
              <a:rPr lang="en-US" altLang="ko-KR" dirty="0"/>
              <a:t>3*1</a:t>
            </a:r>
            <a:r>
              <a:rPr lang="ko-KR" altLang="en-US" dirty="0"/>
              <a:t>개의 </a:t>
            </a:r>
            <a:r>
              <a:rPr lang="en-US" altLang="ko-KR" dirty="0"/>
              <a:t>vector, 4</a:t>
            </a:r>
            <a:r>
              <a:rPr lang="ko-KR" altLang="en-US" dirty="0"/>
              <a:t>분면일 때 </a:t>
            </a:r>
            <a:r>
              <a:rPr lang="en-US" altLang="ko-KR" dirty="0"/>
              <a:t>4*3</a:t>
            </a:r>
            <a:r>
              <a:rPr lang="ko-KR" altLang="en-US" dirty="0"/>
              <a:t>개의 </a:t>
            </a:r>
            <a:r>
              <a:rPr lang="en-US" altLang="ko-KR" dirty="0"/>
              <a:t>vector, 16</a:t>
            </a:r>
            <a:r>
              <a:rPr lang="ko-KR" altLang="en-US" dirty="0"/>
              <a:t>분면일 때 </a:t>
            </a:r>
            <a:r>
              <a:rPr lang="en-US" altLang="ko-KR" dirty="0"/>
              <a:t>16*3</a:t>
            </a:r>
            <a:r>
              <a:rPr lang="ko-KR" altLang="en-US" dirty="0"/>
              <a:t>개의 </a:t>
            </a:r>
            <a:r>
              <a:rPr lang="en-US" altLang="ko-KR" dirty="0"/>
              <a:t>vector </a:t>
            </a:r>
            <a:r>
              <a:rPr lang="ko-KR" altLang="en-US" dirty="0"/>
              <a:t>가 추출되므로 이미지의 </a:t>
            </a:r>
            <a:r>
              <a:rPr lang="en-US" altLang="ko-KR" dirty="0"/>
              <a:t>size</a:t>
            </a:r>
            <a:r>
              <a:rPr lang="ko-KR" altLang="en-US" dirty="0"/>
              <a:t>에 상관없이 </a:t>
            </a:r>
            <a:r>
              <a:rPr lang="en-US" altLang="ko-KR" dirty="0"/>
              <a:t>63</a:t>
            </a:r>
            <a:r>
              <a:rPr lang="ko-KR" altLang="en-US" dirty="0"/>
              <a:t>개의 </a:t>
            </a:r>
            <a:r>
              <a:rPr lang="en-US" altLang="ko-KR" dirty="0"/>
              <a:t>vector</a:t>
            </a:r>
            <a:r>
              <a:rPr lang="ko-KR" altLang="en-US" dirty="0"/>
              <a:t>로 표현 가능해진다</a:t>
            </a:r>
            <a:r>
              <a:rPr lang="en-US" altLang="ko-KR" dirty="0"/>
              <a:t>.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4BB82B-A3C3-12FC-B1EA-1B400B1EE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405" y="685097"/>
            <a:ext cx="6582694" cy="320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4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02CB4-78B6-296A-DB62-BE38D4150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3A800B-15F3-F064-4A60-8651CFEC99EA}"/>
              </a:ext>
            </a:extLst>
          </p:cNvPr>
          <p:cNvSpPr txBox="1"/>
          <p:nvPr/>
        </p:nvSpPr>
        <p:spPr>
          <a:xfrm>
            <a:off x="217581" y="223432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R-CNN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EA1EA-862E-F52F-794F-6A08F979DFA4}"/>
              </a:ext>
            </a:extLst>
          </p:cNvPr>
          <p:cNvSpPr txBox="1"/>
          <p:nvPr/>
        </p:nvSpPr>
        <p:spPr>
          <a:xfrm>
            <a:off x="746556" y="1214265"/>
            <a:ext cx="94505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Fine-tuning </a:t>
            </a:r>
          </a:p>
          <a:p>
            <a:r>
              <a:rPr lang="en-US" altLang="ko-KR" dirty="0"/>
              <a:t>ImageNet</a:t>
            </a:r>
            <a:r>
              <a:rPr lang="ko-KR" altLang="en-US" dirty="0"/>
              <a:t>을 사전</a:t>
            </a:r>
            <a:r>
              <a:rPr lang="en-US" altLang="ko-KR" dirty="0"/>
              <a:t> </a:t>
            </a:r>
            <a:r>
              <a:rPr lang="ko-KR" altLang="en-US" dirty="0"/>
              <a:t>학습한 모델을 </a:t>
            </a:r>
            <a:r>
              <a:rPr lang="en-US" altLang="ko-KR" dirty="0"/>
              <a:t>PASCAL VOC</a:t>
            </a:r>
            <a:r>
              <a:rPr lang="ko-KR" altLang="en-US" dirty="0"/>
              <a:t>에 적용하기 위해서 </a:t>
            </a:r>
            <a:r>
              <a:rPr lang="en-US" altLang="ko-KR" dirty="0"/>
              <a:t>Object</a:t>
            </a:r>
            <a:r>
              <a:rPr lang="ko-KR" altLang="en-US" dirty="0"/>
              <a:t>가 없는 이미지를 고려해 </a:t>
            </a:r>
            <a:r>
              <a:rPr lang="en-US" altLang="ko-KR" dirty="0"/>
              <a:t>class </a:t>
            </a:r>
            <a:r>
              <a:rPr lang="ko-KR" altLang="en-US" dirty="0"/>
              <a:t>수는 </a:t>
            </a:r>
            <a:r>
              <a:rPr lang="en-US" altLang="ko-KR" dirty="0"/>
              <a:t>20(class)</a:t>
            </a:r>
            <a:r>
              <a:rPr lang="ko-KR" altLang="en-US" dirty="0"/>
              <a:t> </a:t>
            </a:r>
            <a:r>
              <a:rPr lang="en-US" altLang="ko-KR" dirty="0"/>
              <a:t>+</a:t>
            </a:r>
            <a:r>
              <a:rPr lang="ko-KR" altLang="en-US" dirty="0"/>
              <a:t> </a:t>
            </a:r>
            <a:r>
              <a:rPr lang="en-US" altLang="ko-KR" dirty="0"/>
              <a:t>1(background), 21</a:t>
            </a:r>
            <a:r>
              <a:rPr lang="ko-KR" altLang="en-US" dirty="0"/>
              <a:t>개로 학습한다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학습하는 데이터</a:t>
            </a:r>
            <a:br>
              <a:rPr lang="en-US" altLang="ko-KR" dirty="0"/>
            </a:br>
            <a:r>
              <a:rPr lang="en-US" altLang="ko-KR" dirty="0"/>
              <a:t>Positive Sample : Negative Sample = 1:3 </a:t>
            </a:r>
            <a:br>
              <a:rPr lang="en-US" altLang="ko-KR" dirty="0"/>
            </a:br>
            <a:r>
              <a:rPr lang="en-US" altLang="ko-KR" dirty="0"/>
              <a:t>*Positive Sample : Selective Search</a:t>
            </a:r>
            <a:r>
              <a:rPr lang="ko-KR" altLang="en-US" dirty="0"/>
              <a:t>로 만들어낸 </a:t>
            </a:r>
            <a:r>
              <a:rPr lang="en-US" altLang="ko-KR" dirty="0"/>
              <a:t>region</a:t>
            </a:r>
            <a:r>
              <a:rPr lang="ko-KR" altLang="en-US" dirty="0"/>
              <a:t>과 할당된 실제 </a:t>
            </a:r>
            <a:r>
              <a:rPr lang="en-US" altLang="ko-KR" dirty="0"/>
              <a:t>Box</a:t>
            </a:r>
            <a:r>
              <a:rPr lang="ko-KR" altLang="en-US" dirty="0"/>
              <a:t>의 </a:t>
            </a:r>
            <a:r>
              <a:rPr lang="en-US" altLang="ko-KR" dirty="0" err="1"/>
              <a:t>IoU</a:t>
            </a:r>
            <a:r>
              <a:rPr lang="ko-KR" altLang="en-US" dirty="0"/>
              <a:t>값이 </a:t>
            </a:r>
            <a:r>
              <a:rPr lang="en-US" altLang="ko-KR" dirty="0"/>
              <a:t>0.5 </a:t>
            </a:r>
            <a:r>
              <a:rPr lang="ko-KR" altLang="en-US" dirty="0"/>
              <a:t>이상인 것</a:t>
            </a:r>
            <a:r>
              <a:rPr lang="en-US" altLang="ko-KR" dirty="0"/>
              <a:t>(0.5</a:t>
            </a:r>
            <a:r>
              <a:rPr lang="ko-KR" altLang="en-US" dirty="0"/>
              <a:t>미만인 값들은 </a:t>
            </a:r>
            <a:r>
              <a:rPr lang="en-US" altLang="ko-KR" dirty="0"/>
              <a:t>Background class</a:t>
            </a:r>
            <a:r>
              <a:rPr lang="ko-KR" altLang="en-US" dirty="0"/>
              <a:t>로 </a:t>
            </a:r>
            <a:r>
              <a:rPr lang="en-US" altLang="ko-KR" dirty="0"/>
              <a:t>labeling)</a:t>
            </a:r>
          </a:p>
        </p:txBody>
      </p:sp>
    </p:spTree>
    <p:extLst>
      <p:ext uri="{BB962C8B-B14F-4D97-AF65-F5344CB8AC3E}">
        <p14:creationId xmlns:p14="http://schemas.microsoft.com/office/powerpoint/2010/main" val="1920341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55E5A6-7A2C-F386-A84D-3AE5816B4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8171AE-03CF-E40B-34A6-A5E371C30B6A}"/>
              </a:ext>
            </a:extLst>
          </p:cNvPr>
          <p:cNvSpPr txBox="1"/>
          <p:nvPr/>
        </p:nvSpPr>
        <p:spPr>
          <a:xfrm>
            <a:off x="217581" y="223432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R-CNN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8AD6D8-1FE5-38FA-2004-2EBB5DA892C5}"/>
              </a:ext>
            </a:extLst>
          </p:cNvPr>
          <p:cNvSpPr txBox="1"/>
          <p:nvPr/>
        </p:nvSpPr>
        <p:spPr>
          <a:xfrm>
            <a:off x="636828" y="1055769"/>
            <a:ext cx="94505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SVM classification 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 err="1"/>
              <a:t>Softmax</a:t>
            </a:r>
            <a:r>
              <a:rPr lang="ko-KR" altLang="en-US" dirty="0"/>
              <a:t>가 </a:t>
            </a:r>
            <a:r>
              <a:rPr lang="en-US" altLang="ko-KR" dirty="0"/>
              <a:t>SVM</a:t>
            </a:r>
            <a:r>
              <a:rPr lang="ko-KR" altLang="en-US" dirty="0"/>
              <a:t>보다 성능이 더 좋지 않아서</a:t>
            </a:r>
            <a:r>
              <a:rPr lang="en-US" altLang="ko-KR" dirty="0"/>
              <a:t>, SVM</a:t>
            </a:r>
            <a:r>
              <a:rPr lang="ko-KR" altLang="en-US" dirty="0"/>
              <a:t>을 사용했다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Fine-tuning</a:t>
            </a:r>
            <a:r>
              <a:rPr lang="ko-KR" altLang="en-US" dirty="0"/>
              <a:t>된 </a:t>
            </a:r>
            <a:r>
              <a:rPr lang="en-US" altLang="ko-KR" dirty="0"/>
              <a:t>CNN </a:t>
            </a:r>
            <a:r>
              <a:rPr lang="ko-KR" altLang="en-US" dirty="0"/>
              <a:t>모델로부터 </a:t>
            </a:r>
            <a:r>
              <a:rPr lang="en-US" altLang="ko-KR" dirty="0"/>
              <a:t>Feature vector</a:t>
            </a:r>
            <a:r>
              <a:rPr lang="ko-KR" altLang="en-US" dirty="0"/>
              <a:t>가 추출되면 이를 </a:t>
            </a:r>
            <a:r>
              <a:rPr lang="en-US" altLang="ko-KR" dirty="0"/>
              <a:t>SVM</a:t>
            </a:r>
            <a:r>
              <a:rPr lang="ko-KR" altLang="en-US" dirty="0"/>
              <a:t>으로 분류한다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class </a:t>
            </a:r>
            <a:r>
              <a:rPr lang="ko-KR" altLang="en-US" dirty="0"/>
              <a:t>별로 </a:t>
            </a:r>
            <a:r>
              <a:rPr lang="en-US" altLang="ko-KR" dirty="0"/>
              <a:t>SVM Classifier</a:t>
            </a:r>
            <a:r>
              <a:rPr lang="ko-KR" altLang="en-US" dirty="0"/>
              <a:t>를 구성하여 학습한다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Positive Sample : Class</a:t>
            </a:r>
            <a:r>
              <a:rPr lang="ko-KR" altLang="en-US" dirty="0"/>
              <a:t>별 </a:t>
            </a:r>
            <a:r>
              <a:rPr lang="en-US" altLang="ko-KR" dirty="0"/>
              <a:t>object</a:t>
            </a:r>
            <a:r>
              <a:rPr lang="ko-KR" altLang="en-US" dirty="0"/>
              <a:t>의 </a:t>
            </a:r>
            <a:r>
              <a:rPr lang="en-US" altLang="ko-KR" dirty="0"/>
              <a:t>ground-truth box</a:t>
            </a:r>
          </a:p>
          <a:p>
            <a:r>
              <a:rPr lang="en-US" altLang="ko-KR" dirty="0"/>
              <a:t>Negative Sample : </a:t>
            </a:r>
            <a:r>
              <a:rPr lang="en-US" altLang="ko-KR" dirty="0" err="1"/>
              <a:t>IoU</a:t>
            </a:r>
            <a:r>
              <a:rPr lang="ko-KR" altLang="en-US" dirty="0"/>
              <a:t>값이 </a:t>
            </a:r>
            <a:r>
              <a:rPr lang="en-US" altLang="ko-KR" dirty="0"/>
              <a:t>0.3</a:t>
            </a:r>
            <a:r>
              <a:rPr lang="ko-KR" altLang="en-US" dirty="0"/>
              <a:t>미만인 영역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16942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D8958C-DAAE-55EA-459B-C6A23B9A2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E94621D-46D0-C516-D5A1-38FDC82DA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7253" y="223432"/>
            <a:ext cx="7239499" cy="62772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BF7A86-21AE-2412-E794-FC8209EE038A}"/>
              </a:ext>
            </a:extLst>
          </p:cNvPr>
          <p:cNvSpPr txBox="1"/>
          <p:nvPr/>
        </p:nvSpPr>
        <p:spPr>
          <a:xfrm>
            <a:off x="217581" y="223432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R-CNN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B7F6C8-1600-A041-1D07-41A9BB2B6081}"/>
              </a:ext>
            </a:extLst>
          </p:cNvPr>
          <p:cNvSpPr txBox="1"/>
          <p:nvPr/>
        </p:nvSpPr>
        <p:spPr>
          <a:xfrm>
            <a:off x="563676" y="1055769"/>
            <a:ext cx="94505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Bounding Box Regression </a:t>
            </a: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794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1BC6E0-A764-5DD3-3549-ED7CAF63B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A131E1-CA61-37AA-5773-B4E8055EC5AA}"/>
              </a:ext>
            </a:extLst>
          </p:cNvPr>
          <p:cNvSpPr txBox="1"/>
          <p:nvPr/>
        </p:nvSpPr>
        <p:spPr>
          <a:xfrm>
            <a:off x="217581" y="223432"/>
            <a:ext cx="298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R-CNN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9B61BE-612F-AD02-2E9E-A8621CA1EC47}"/>
              </a:ext>
            </a:extLst>
          </p:cNvPr>
          <p:cNvSpPr txBox="1"/>
          <p:nvPr/>
        </p:nvSpPr>
        <p:spPr>
          <a:xfrm>
            <a:off x="527100" y="848505"/>
            <a:ext cx="9450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Non Maximum Suppression(NMS)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C9AC00-FB45-4DE6-B723-0FC1AC931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785" y="1488422"/>
            <a:ext cx="7173326" cy="20767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BA0645-0C15-2C92-D273-3846EB29E8EF}"/>
              </a:ext>
            </a:extLst>
          </p:cNvPr>
          <p:cNvSpPr txBox="1"/>
          <p:nvPr/>
        </p:nvSpPr>
        <p:spPr>
          <a:xfrm>
            <a:off x="716076" y="3844790"/>
            <a:ext cx="94505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하나의 객체에 많은 </a:t>
            </a:r>
            <a:r>
              <a:rPr lang="ko-KR" altLang="en-US" dirty="0" err="1"/>
              <a:t>바운딩</a:t>
            </a:r>
            <a:r>
              <a:rPr lang="ko-KR" altLang="en-US" dirty="0"/>
              <a:t> 박스가 겹쳐 객체 탐지 정확도를 떨어트리는 것을 방지하기 위해 사용한다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1. confidence score threshold </a:t>
            </a:r>
            <a:br>
              <a:rPr lang="en-US" altLang="ko-KR" dirty="0"/>
            </a:br>
            <a:r>
              <a:rPr lang="en-US" altLang="ko-KR" dirty="0"/>
              <a:t>confidence score threshold </a:t>
            </a:r>
            <a:r>
              <a:rPr lang="ko-KR" altLang="en-US" dirty="0"/>
              <a:t>를 기준으로 이하의 값을 가지는 </a:t>
            </a:r>
            <a:r>
              <a:rPr lang="ko-KR" altLang="en-US" dirty="0" err="1"/>
              <a:t>바운딩</a:t>
            </a:r>
            <a:r>
              <a:rPr lang="ko-KR" altLang="en-US" dirty="0"/>
              <a:t> 박스를 제거한다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en-US" altLang="ko-KR" dirty="0" err="1"/>
              <a:t>IoU</a:t>
            </a:r>
            <a:r>
              <a:rPr lang="en-US" altLang="ko-KR" dirty="0"/>
              <a:t> threshold</a:t>
            </a:r>
            <a:br>
              <a:rPr lang="en-US" altLang="ko-KR" dirty="0"/>
            </a:br>
            <a:r>
              <a:rPr lang="en-US" altLang="ko-KR" dirty="0"/>
              <a:t>confidence score</a:t>
            </a:r>
            <a:r>
              <a:rPr lang="ko-KR" altLang="en-US" dirty="0"/>
              <a:t>를 기준으로 내림차순으로 </a:t>
            </a:r>
            <a:r>
              <a:rPr lang="en-US" altLang="ko-KR" dirty="0"/>
              <a:t>box</a:t>
            </a:r>
            <a:r>
              <a:rPr lang="ko-KR" altLang="en-US" dirty="0"/>
              <a:t>를 정리 후</a:t>
            </a:r>
            <a:r>
              <a:rPr lang="en-US" altLang="ko-KR" dirty="0"/>
              <a:t>, </a:t>
            </a:r>
            <a:r>
              <a:rPr lang="ko-KR" altLang="en-US" dirty="0"/>
              <a:t>가장 높은 </a:t>
            </a:r>
            <a:r>
              <a:rPr lang="en-US" altLang="ko-KR" dirty="0"/>
              <a:t>confidence score</a:t>
            </a:r>
            <a:r>
              <a:rPr lang="ko-KR" altLang="en-US" dirty="0"/>
              <a:t>를 가지는 박스와 </a:t>
            </a:r>
            <a:r>
              <a:rPr lang="en-US" altLang="ko-KR" dirty="0"/>
              <a:t>IOU</a:t>
            </a:r>
            <a:r>
              <a:rPr lang="ko-KR" altLang="en-US" dirty="0"/>
              <a:t> 값 연산을 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이때</a:t>
            </a:r>
            <a:r>
              <a:rPr lang="en-US" altLang="ko-KR" dirty="0"/>
              <a:t>, </a:t>
            </a:r>
            <a:r>
              <a:rPr lang="en-US" altLang="ko-KR" dirty="0" err="1"/>
              <a:t>IoU</a:t>
            </a:r>
            <a:r>
              <a:rPr lang="en-US" altLang="ko-KR" dirty="0"/>
              <a:t> threshold </a:t>
            </a:r>
            <a:r>
              <a:rPr lang="ko-KR" altLang="en-US" dirty="0"/>
              <a:t>값이 기준 이하인 박스를 제거한 뒤</a:t>
            </a:r>
            <a:r>
              <a:rPr lang="en-US" altLang="ko-KR" dirty="0"/>
              <a:t> </a:t>
            </a:r>
            <a:r>
              <a:rPr lang="ko-KR" altLang="en-US" dirty="0"/>
              <a:t>위 과정을 반복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117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3249</Words>
  <Application>Microsoft Office PowerPoint</Application>
  <PresentationFormat>와이드스크린</PresentationFormat>
  <Paragraphs>244</Paragraphs>
  <Slides>47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50" baseType="lpstr">
      <vt:lpstr>맑은 고딕</vt:lpstr>
      <vt:lpstr>Arial</vt:lpstr>
      <vt:lpstr>Office 테마</vt:lpstr>
      <vt:lpstr>2025.08.14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 hyeon koo</dc:creator>
  <cp:lastModifiedBy>ji hyeon koo</cp:lastModifiedBy>
  <cp:revision>8</cp:revision>
  <dcterms:created xsi:type="dcterms:W3CDTF">2025-08-12T08:53:25Z</dcterms:created>
  <dcterms:modified xsi:type="dcterms:W3CDTF">2025-08-14T03:23:34Z</dcterms:modified>
</cp:coreProperties>
</file>

<file path=docProps/thumbnail.jpeg>
</file>